
<file path=[Content_Types].xml><?xml version="1.0" encoding="utf-8"?>
<Types xmlns="http://schemas.openxmlformats.org/package/2006/content-types">
  <Default ContentType="application/x-fontdata" Extension="fntdata"/>
  <Default ContentType="image/jpeg" Extension="jpeg"/>
  <Default ContentType="audio/m4a" Extension="m4a"/>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Lst>
  <p:sldSz cx="18288000" cy="10287000"/>
  <p:notesSz cx="6858000" cy="9144000"/>
  <p:embeddedFontLst>
    <p:embeddedFont>
      <p:font typeface="Bobby Jones" charset="1" panose="00000000000000000000"/>
      <p:regular r:id="rId15"/>
    </p:embeddedFont>
    <p:embeddedFont>
      <p:font typeface="DM Sans" charset="1" panose="00000000000000000000"/>
      <p:regular r:id="rId16"/>
    </p:embeddedFont>
    <p:embeddedFont>
      <p:font typeface="Bobby Jones Condensed" charset="1" panose="0000000000000000000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jpeg" Type="http://schemas.openxmlformats.org/officeDocument/2006/relationships/image"/><Relationship Id="rId12" Target="../media/image11.pn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56.svg" Type="http://schemas.openxmlformats.org/officeDocument/2006/relationships/image"/><Relationship Id="rId2" Target="../media/image1.png" Type="http://schemas.openxmlformats.org/officeDocument/2006/relationships/image"/><Relationship Id="rId20" Target="../media/aAHOOvVLzPY.m4a" Type="http://schemas.microsoft.com/office/2007/relationships/media"/><Relationship Id="rId21" Target="../media/aAHOOvVLzPY.m4a" Type="http://schemas.openxmlformats.org/officeDocument/2006/relationships/audio"/><Relationship Id="rId3" Target="../media/image2.sv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png" Type="http://schemas.openxmlformats.org/officeDocument/2006/relationships/image"/><Relationship Id="rId11" Target="../media/image17.png" Type="http://schemas.openxmlformats.org/officeDocument/2006/relationships/image"/><Relationship Id="rId12" Target="../media/image24.png" Type="http://schemas.openxmlformats.org/officeDocument/2006/relationships/image"/><Relationship Id="rId13" Target="../media/image25.svg" Type="http://schemas.openxmlformats.org/officeDocument/2006/relationships/image"/><Relationship Id="rId2" Target="../media/image3.png" Type="http://schemas.openxmlformats.org/officeDocument/2006/relationships/image"/><Relationship Id="rId3" Target="../media/image6.png" Type="http://schemas.openxmlformats.org/officeDocument/2006/relationships/image"/><Relationship Id="rId4" Target="../media/image9.png" Type="http://schemas.openxmlformats.org/officeDocument/2006/relationships/image"/><Relationship Id="rId5" Target="../media/image18.jpeg" Type="http://schemas.openxmlformats.org/officeDocument/2006/relationships/image"/><Relationship Id="rId6" Target="../media/image19.jpeg" Type="http://schemas.openxmlformats.org/officeDocument/2006/relationships/image"/><Relationship Id="rId7" Target="../media/image20.png" Type="http://schemas.openxmlformats.org/officeDocument/2006/relationships/image"/><Relationship Id="rId8" Target="../media/image21.png" Type="http://schemas.openxmlformats.org/officeDocument/2006/relationships/image"/><Relationship Id="rId9" Target="../media/image22.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4.svg" Type="http://schemas.openxmlformats.org/officeDocument/2006/relationships/image"/><Relationship Id="rId11" Target="../media/image35.png" Type="http://schemas.openxmlformats.org/officeDocument/2006/relationships/image"/><Relationship Id="rId2" Target="../media/image26.png" Type="http://schemas.openxmlformats.org/officeDocument/2006/relationships/image"/><Relationship Id="rId3" Target="../media/image27.png" Type="http://schemas.openxmlformats.org/officeDocument/2006/relationships/image"/><Relationship Id="rId4" Target="../media/image28.png" Type="http://schemas.openxmlformats.org/officeDocument/2006/relationships/image"/><Relationship Id="rId5" Target="../media/image29.svg" Type="http://schemas.openxmlformats.org/officeDocument/2006/relationships/image"/><Relationship Id="rId6" Target="../media/image30.png" Type="http://schemas.openxmlformats.org/officeDocument/2006/relationships/image"/><Relationship Id="rId7" Target="../media/image31.jpeg" Type="http://schemas.openxmlformats.org/officeDocument/2006/relationships/image"/><Relationship Id="rId8" Target="../media/image32.png" Type="http://schemas.openxmlformats.org/officeDocument/2006/relationships/image"/><Relationship Id="rId9" Target="../media/image33.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1.svg" Type="http://schemas.openxmlformats.org/officeDocument/2006/relationships/image"/><Relationship Id="rId2" Target="../media/image3.png" Type="http://schemas.openxmlformats.org/officeDocument/2006/relationships/image"/><Relationship Id="rId3" Target="../media/image36.png" Type="http://schemas.openxmlformats.org/officeDocument/2006/relationships/image"/><Relationship Id="rId4" Target="../media/image37.png" Type="http://schemas.openxmlformats.org/officeDocument/2006/relationships/image"/><Relationship Id="rId5" Target="../media/image38.svg" Type="http://schemas.openxmlformats.org/officeDocument/2006/relationships/image"/><Relationship Id="rId6" Target="../media/image7.png" Type="http://schemas.openxmlformats.org/officeDocument/2006/relationships/image"/><Relationship Id="rId7" Target="../media/image39.jpeg" Type="http://schemas.openxmlformats.org/officeDocument/2006/relationships/image"/><Relationship Id="rId8" Target="../media/image17.png" Type="http://schemas.openxmlformats.org/officeDocument/2006/relationships/image"/><Relationship Id="rId9" Target="../media/image40.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png" Type="http://schemas.openxmlformats.org/officeDocument/2006/relationships/image"/><Relationship Id="rId11" Target="../media/image17.png" Type="http://schemas.openxmlformats.org/officeDocument/2006/relationships/image"/><Relationship Id="rId2" Target="../media/image42.png" Type="http://schemas.openxmlformats.org/officeDocument/2006/relationships/image"/><Relationship Id="rId3" Target="../media/image43.svg" Type="http://schemas.openxmlformats.org/officeDocument/2006/relationships/image"/><Relationship Id="rId4" Target="../media/image44.jpeg" Type="http://schemas.openxmlformats.org/officeDocument/2006/relationships/image"/><Relationship Id="rId5" Target="../media/image45.pn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46.png" Type="http://schemas.openxmlformats.org/officeDocument/2006/relationships/image"/><Relationship Id="rId9" Target="../media/image47.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4.svg" Type="http://schemas.openxmlformats.org/officeDocument/2006/relationships/image"/><Relationship Id="rId11" Target="../media/image35.png" Type="http://schemas.openxmlformats.org/officeDocument/2006/relationships/image"/><Relationship Id="rId2" Target="../media/image26.png" Type="http://schemas.openxmlformats.org/officeDocument/2006/relationships/image"/><Relationship Id="rId3" Target="../media/image27.png" Type="http://schemas.openxmlformats.org/officeDocument/2006/relationships/image"/><Relationship Id="rId4" Target="../media/image28.png" Type="http://schemas.openxmlformats.org/officeDocument/2006/relationships/image"/><Relationship Id="rId5" Target="../media/image29.svg" Type="http://schemas.openxmlformats.org/officeDocument/2006/relationships/image"/><Relationship Id="rId6" Target="../media/image30.png" Type="http://schemas.openxmlformats.org/officeDocument/2006/relationships/image"/><Relationship Id="rId7" Target="../media/image48.jpeg" Type="http://schemas.openxmlformats.org/officeDocument/2006/relationships/image"/><Relationship Id="rId8" Target="../media/image32.png" Type="http://schemas.openxmlformats.org/officeDocument/2006/relationships/image"/><Relationship Id="rId9" Target="../media/image33.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7.png" Type="http://schemas.openxmlformats.org/officeDocument/2006/relationships/image"/><Relationship Id="rId3" Target="../media/image38.svg" Type="http://schemas.openxmlformats.org/officeDocument/2006/relationships/image"/><Relationship Id="rId4" Target="../media/image3.png" Type="http://schemas.openxmlformats.org/officeDocument/2006/relationships/image"/><Relationship Id="rId5" Target="../media/image49.png" Type="http://schemas.openxmlformats.org/officeDocument/2006/relationships/image"/><Relationship Id="rId6" Target="../media/image50.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https://atlas.vtaky.sk/atlasvtakov.php?id=main" TargetMode="External" Type="http://schemas.openxmlformats.org/officeDocument/2006/relationships/hyperlink"/><Relationship Id="rId4" Target="https://vtaky.sk" TargetMode="External" Type="http://schemas.openxmlformats.org/officeDocument/2006/relationships/hyperlink"/><Relationship Id="rId5" Target="https://vtaciahodinka.sk/urcovanie-druhov/" TargetMode="External" Type="http://schemas.openxmlformats.org/officeDocument/2006/relationships/hyperlink"/><Relationship Id="rId6" Target="https://snaturou2000.sk/index.html" TargetMode="External" Type="http://schemas.openxmlformats.org/officeDocument/2006/relationships/hyperlink"/><Relationship Id="rId7" Target="../media/image51.png" Type="http://schemas.openxmlformats.org/officeDocument/2006/relationships/image"/><Relationship Id="rId8" Target="../media/image52.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3.png" Type="http://schemas.openxmlformats.org/officeDocument/2006/relationships/image"/><Relationship Id="rId3" Target="../media/image54.svg" Type="http://schemas.openxmlformats.org/officeDocument/2006/relationships/image"/><Relationship Id="rId4" Target="../media/image55.png" Type="http://schemas.openxmlformats.org/officeDocument/2006/relationships/image"/><Relationship Id="rId5" Target="../media/image23.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BE9557"/>
        </a:solidFill>
      </p:bgPr>
    </p:bg>
    <p:spTree>
      <p:nvGrpSpPr>
        <p:cNvPr id="1" name=""/>
        <p:cNvGrpSpPr/>
        <p:nvPr/>
      </p:nvGrpSpPr>
      <p:grpSpPr>
        <a:xfrm>
          <a:off x="0" y="0"/>
          <a:ext cx="0" cy="0"/>
          <a:chOff x="0" y="0"/>
          <a:chExt cx="0" cy="0"/>
        </a:xfrm>
      </p:grpSpPr>
      <p:sp>
        <p:nvSpPr>
          <p:cNvPr name="Freeform 2" id="2"/>
          <p:cNvSpPr/>
          <p:nvPr/>
        </p:nvSpPr>
        <p:spPr>
          <a:xfrm flipH="false" flipV="false" rot="-386841">
            <a:off x="14248584" y="6473491"/>
            <a:ext cx="2878924" cy="2921418"/>
          </a:xfrm>
          <a:custGeom>
            <a:avLst/>
            <a:gdLst/>
            <a:ahLst/>
            <a:cxnLst/>
            <a:rect r="r" b="b" t="t" l="l"/>
            <a:pathLst>
              <a:path h="2921418" w="2878924">
                <a:moveTo>
                  <a:pt x="0" y="0"/>
                </a:moveTo>
                <a:lnTo>
                  <a:pt x="2878924" y="0"/>
                </a:lnTo>
                <a:lnTo>
                  <a:pt x="2878924" y="2921418"/>
                </a:lnTo>
                <a:lnTo>
                  <a:pt x="0" y="292141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2700000">
            <a:off x="15058596" y="6068391"/>
            <a:ext cx="5202843" cy="1998832"/>
          </a:xfrm>
          <a:custGeom>
            <a:avLst/>
            <a:gdLst/>
            <a:ahLst/>
            <a:cxnLst/>
            <a:rect r="r" b="b" t="t" l="l"/>
            <a:pathLst>
              <a:path h="1998832" w="5202843">
                <a:moveTo>
                  <a:pt x="0" y="0"/>
                </a:moveTo>
                <a:lnTo>
                  <a:pt x="5202843" y="0"/>
                </a:lnTo>
                <a:lnTo>
                  <a:pt x="5202843" y="1998832"/>
                </a:lnTo>
                <a:lnTo>
                  <a:pt x="0" y="1998832"/>
                </a:lnTo>
                <a:lnTo>
                  <a:pt x="0" y="0"/>
                </a:lnTo>
                <a:close/>
              </a:path>
            </a:pathLst>
          </a:custGeom>
          <a:blipFill>
            <a:blip r:embed="rId4"/>
            <a:stretch>
              <a:fillRect l="0" t="0" r="-3832" b="0"/>
            </a:stretch>
          </a:blipFill>
        </p:spPr>
      </p:sp>
      <p:sp>
        <p:nvSpPr>
          <p:cNvPr name="Freeform 4" id="4"/>
          <p:cNvSpPr/>
          <p:nvPr/>
        </p:nvSpPr>
        <p:spPr>
          <a:xfrm flipH="false" flipV="false" rot="532001">
            <a:off x="13892156" y="-1476427"/>
            <a:ext cx="6780543" cy="8366365"/>
          </a:xfrm>
          <a:custGeom>
            <a:avLst/>
            <a:gdLst/>
            <a:ahLst/>
            <a:cxnLst/>
            <a:rect r="r" b="b" t="t" l="l"/>
            <a:pathLst>
              <a:path h="8366365" w="6780543">
                <a:moveTo>
                  <a:pt x="0" y="0"/>
                </a:moveTo>
                <a:lnTo>
                  <a:pt x="6780543" y="0"/>
                </a:lnTo>
                <a:lnTo>
                  <a:pt x="6780543" y="8366365"/>
                </a:lnTo>
                <a:lnTo>
                  <a:pt x="0" y="8366365"/>
                </a:lnTo>
                <a:lnTo>
                  <a:pt x="0" y="0"/>
                </a:lnTo>
                <a:close/>
              </a:path>
            </a:pathLst>
          </a:custGeom>
          <a:blipFill>
            <a:blip r:embed="rId5">
              <a:extLst>
                <a:ext uri="{96DAC541-7B7A-43D3-8B79-37D633B846F1}">
                  <asvg:svgBlip xmlns:asvg="http://schemas.microsoft.com/office/drawing/2016/SVG/main" r:embed="rId6"/>
                </a:ext>
              </a:extLst>
            </a:blip>
            <a:stretch>
              <a:fillRect l="0" t="-23476" r="0" b="0"/>
            </a:stretch>
          </a:blipFill>
        </p:spPr>
      </p:sp>
      <p:sp>
        <p:nvSpPr>
          <p:cNvPr name="Freeform 5" id="5"/>
          <p:cNvSpPr/>
          <p:nvPr/>
        </p:nvSpPr>
        <p:spPr>
          <a:xfrm flipH="false" flipV="false" rot="325089">
            <a:off x="11910598" y="5229931"/>
            <a:ext cx="2844975" cy="2841419"/>
          </a:xfrm>
          <a:custGeom>
            <a:avLst/>
            <a:gdLst/>
            <a:ahLst/>
            <a:cxnLst/>
            <a:rect r="r" b="b" t="t" l="l"/>
            <a:pathLst>
              <a:path h="2841419" w="2844975">
                <a:moveTo>
                  <a:pt x="0" y="0"/>
                </a:moveTo>
                <a:lnTo>
                  <a:pt x="2844974" y="0"/>
                </a:lnTo>
                <a:lnTo>
                  <a:pt x="2844974" y="2841419"/>
                </a:lnTo>
                <a:lnTo>
                  <a:pt x="0" y="2841419"/>
                </a:lnTo>
                <a:lnTo>
                  <a:pt x="0" y="0"/>
                </a:lnTo>
                <a:close/>
              </a:path>
            </a:pathLst>
          </a:custGeom>
          <a:blipFill>
            <a:blip r:embed="rId7"/>
            <a:stretch>
              <a:fillRect l="0" t="0" r="0" b="0"/>
            </a:stretch>
          </a:blipFill>
        </p:spPr>
      </p:sp>
      <p:grpSp>
        <p:nvGrpSpPr>
          <p:cNvPr name="Group 6" id="6"/>
          <p:cNvGrpSpPr>
            <a:grpSpLocks noChangeAspect="true"/>
          </p:cNvGrpSpPr>
          <p:nvPr/>
        </p:nvGrpSpPr>
        <p:grpSpPr>
          <a:xfrm rot="267777">
            <a:off x="12261086" y="2570987"/>
            <a:ext cx="3611132" cy="5100050"/>
            <a:chOff x="0" y="0"/>
            <a:chExt cx="3267456" cy="4614672"/>
          </a:xfrm>
        </p:grpSpPr>
        <p:sp>
          <p:nvSpPr>
            <p:cNvPr name="Freeform 7" id="7"/>
            <p:cNvSpPr/>
            <p:nvPr/>
          </p:nvSpPr>
          <p:spPr>
            <a:xfrm flipH="false" flipV="false" rot="0">
              <a:off x="0" y="0"/>
              <a:ext cx="3267456" cy="4618736"/>
            </a:xfrm>
            <a:custGeom>
              <a:avLst/>
              <a:gdLst/>
              <a:ahLst/>
              <a:cxnLst/>
              <a:rect r="r" b="b" t="t" l="l"/>
              <a:pathLst>
                <a:path h="4618736" w="3267456">
                  <a:moveTo>
                    <a:pt x="3267456" y="4618736"/>
                  </a:moveTo>
                  <a:lnTo>
                    <a:pt x="0" y="4618736"/>
                  </a:lnTo>
                  <a:lnTo>
                    <a:pt x="0" y="0"/>
                  </a:lnTo>
                  <a:lnTo>
                    <a:pt x="3267456" y="0"/>
                  </a:lnTo>
                  <a:lnTo>
                    <a:pt x="3267456" y="4618736"/>
                  </a:lnTo>
                  <a:close/>
                </a:path>
              </a:pathLst>
            </a:custGeom>
            <a:blipFill>
              <a:blip r:embed="rId8"/>
              <a:stretch>
                <a:fillRect l="-4" t="0" r="-4" b="0"/>
              </a:stretch>
            </a:blipFill>
          </p:spPr>
        </p:sp>
        <p:sp>
          <p:nvSpPr>
            <p:cNvPr name="Freeform 8" id="8"/>
            <p:cNvSpPr/>
            <p:nvPr/>
          </p:nvSpPr>
          <p:spPr>
            <a:xfrm flipH="false" flipV="false" rot="0">
              <a:off x="144163" y="140959"/>
              <a:ext cx="2993427" cy="4317015"/>
            </a:xfrm>
            <a:custGeom>
              <a:avLst/>
              <a:gdLst/>
              <a:ahLst/>
              <a:cxnLst/>
              <a:rect r="r" b="b" t="t" l="l"/>
              <a:pathLst>
                <a:path h="4317015" w="2993427">
                  <a:moveTo>
                    <a:pt x="2993427" y="12700"/>
                  </a:moveTo>
                  <a:lnTo>
                    <a:pt x="2935892" y="4317015"/>
                  </a:lnTo>
                  <a:lnTo>
                    <a:pt x="0" y="4275547"/>
                  </a:lnTo>
                  <a:lnTo>
                    <a:pt x="0" y="0"/>
                  </a:lnTo>
                  <a:lnTo>
                    <a:pt x="2993427" y="12700"/>
                  </a:lnTo>
                  <a:close/>
                </a:path>
              </a:pathLst>
            </a:custGeom>
            <a:blipFill>
              <a:blip r:embed="rId9"/>
              <a:stretch>
                <a:fillRect l="-52645" t="0" r="-52645" b="0"/>
              </a:stretch>
            </a:blipFill>
          </p:spPr>
        </p:sp>
      </p:grpSp>
      <p:grpSp>
        <p:nvGrpSpPr>
          <p:cNvPr name="Group 9" id="9"/>
          <p:cNvGrpSpPr>
            <a:grpSpLocks noChangeAspect="true"/>
          </p:cNvGrpSpPr>
          <p:nvPr/>
        </p:nvGrpSpPr>
        <p:grpSpPr>
          <a:xfrm rot="-428855">
            <a:off x="14438554" y="6203587"/>
            <a:ext cx="2888905" cy="2886200"/>
            <a:chOff x="0" y="0"/>
            <a:chExt cx="3255264" cy="3252216"/>
          </a:xfrm>
        </p:grpSpPr>
        <p:sp>
          <p:nvSpPr>
            <p:cNvPr name="Freeform 10" id="10"/>
            <p:cNvSpPr/>
            <p:nvPr/>
          </p:nvSpPr>
          <p:spPr>
            <a:xfrm flipH="false" flipV="false" rot="0">
              <a:off x="0" y="0"/>
              <a:ext cx="3255264" cy="3252216"/>
            </a:xfrm>
            <a:custGeom>
              <a:avLst/>
              <a:gdLst/>
              <a:ahLst/>
              <a:cxnLst/>
              <a:rect r="r" b="b" t="t" l="l"/>
              <a:pathLst>
                <a:path h="3252216" w="3255264">
                  <a:moveTo>
                    <a:pt x="3255264" y="3252216"/>
                  </a:moveTo>
                  <a:lnTo>
                    <a:pt x="0" y="3252216"/>
                  </a:lnTo>
                  <a:lnTo>
                    <a:pt x="0" y="0"/>
                  </a:lnTo>
                  <a:lnTo>
                    <a:pt x="3255264" y="0"/>
                  </a:lnTo>
                  <a:lnTo>
                    <a:pt x="3255264" y="3252216"/>
                  </a:lnTo>
                  <a:close/>
                </a:path>
              </a:pathLst>
            </a:custGeom>
            <a:blipFill>
              <a:blip r:embed="rId10"/>
              <a:stretch>
                <a:fillRect l="-15" t="0" r="-15" b="0"/>
              </a:stretch>
            </a:blipFill>
          </p:spPr>
        </p:sp>
        <p:sp>
          <p:nvSpPr>
            <p:cNvPr name="Freeform 11" id="11"/>
            <p:cNvSpPr/>
            <p:nvPr/>
          </p:nvSpPr>
          <p:spPr>
            <a:xfrm flipH="false" flipV="false" rot="0">
              <a:off x="178981" y="170596"/>
              <a:ext cx="2903337" cy="2874918"/>
            </a:xfrm>
            <a:custGeom>
              <a:avLst/>
              <a:gdLst/>
              <a:ahLst/>
              <a:cxnLst/>
              <a:rect r="r" b="b" t="t" l="l"/>
              <a:pathLst>
                <a:path h="2874918" w="2903337">
                  <a:moveTo>
                    <a:pt x="65410" y="2"/>
                  </a:moveTo>
                  <a:lnTo>
                    <a:pt x="2878279" y="31831"/>
                  </a:lnTo>
                  <a:cubicBezTo>
                    <a:pt x="2892304" y="31989"/>
                    <a:pt x="2903534" y="43509"/>
                    <a:pt x="2903334" y="57535"/>
                  </a:cubicBezTo>
                  <a:lnTo>
                    <a:pt x="2863557" y="2849935"/>
                  </a:lnTo>
                  <a:cubicBezTo>
                    <a:pt x="2863356" y="2863986"/>
                    <a:pt x="2851762" y="2875193"/>
                    <a:pt x="2837712" y="2874913"/>
                  </a:cubicBezTo>
                  <a:lnTo>
                    <a:pt x="24844" y="2819214"/>
                  </a:lnTo>
                  <a:cubicBezTo>
                    <a:pt x="10903" y="2818938"/>
                    <a:pt x="-197" y="2807452"/>
                    <a:pt x="3" y="2793509"/>
                  </a:cubicBezTo>
                  <a:lnTo>
                    <a:pt x="39780" y="24980"/>
                  </a:lnTo>
                  <a:cubicBezTo>
                    <a:pt x="39982" y="11015"/>
                    <a:pt x="51444" y="-156"/>
                    <a:pt x="65410" y="2"/>
                  </a:cubicBezTo>
                  <a:close/>
                </a:path>
              </a:pathLst>
            </a:custGeom>
            <a:blipFill>
              <a:blip r:embed="rId11"/>
              <a:stretch>
                <a:fillRect l="0" t="-17407" r="0" b="-17407"/>
              </a:stretch>
            </a:blipFill>
          </p:spPr>
        </p:sp>
      </p:grpSp>
      <p:sp>
        <p:nvSpPr>
          <p:cNvPr name="Freeform 12" id="12"/>
          <p:cNvSpPr/>
          <p:nvPr/>
        </p:nvSpPr>
        <p:spPr>
          <a:xfrm flipH="false" flipV="false" rot="-2700000">
            <a:off x="15969179" y="2982152"/>
            <a:ext cx="2094810" cy="6079256"/>
          </a:xfrm>
          <a:custGeom>
            <a:avLst/>
            <a:gdLst/>
            <a:ahLst/>
            <a:cxnLst/>
            <a:rect r="r" b="b" t="t" l="l"/>
            <a:pathLst>
              <a:path h="6079256" w="2094810">
                <a:moveTo>
                  <a:pt x="0" y="0"/>
                </a:moveTo>
                <a:lnTo>
                  <a:pt x="2094810" y="0"/>
                </a:lnTo>
                <a:lnTo>
                  <a:pt x="2094810" y="6079256"/>
                </a:lnTo>
                <a:lnTo>
                  <a:pt x="0" y="6079256"/>
                </a:lnTo>
                <a:lnTo>
                  <a:pt x="0" y="0"/>
                </a:lnTo>
                <a:close/>
              </a:path>
            </a:pathLst>
          </a:custGeom>
          <a:blipFill>
            <a:blip r:embed="rId12"/>
            <a:stretch>
              <a:fillRect l="0" t="0" r="0" b="0"/>
            </a:stretch>
          </a:blipFill>
        </p:spPr>
      </p:sp>
      <p:sp>
        <p:nvSpPr>
          <p:cNvPr name="Freeform 13" id="13"/>
          <p:cNvSpPr/>
          <p:nvPr/>
        </p:nvSpPr>
        <p:spPr>
          <a:xfrm flipH="false" flipV="false" rot="255077">
            <a:off x="12028171" y="2034196"/>
            <a:ext cx="1475462" cy="1609344"/>
          </a:xfrm>
          <a:custGeom>
            <a:avLst/>
            <a:gdLst/>
            <a:ahLst/>
            <a:cxnLst/>
            <a:rect r="r" b="b" t="t" l="l"/>
            <a:pathLst>
              <a:path h="1609344" w="1475462">
                <a:moveTo>
                  <a:pt x="0" y="0"/>
                </a:moveTo>
                <a:lnTo>
                  <a:pt x="1475462" y="0"/>
                </a:lnTo>
                <a:lnTo>
                  <a:pt x="1475462" y="1609344"/>
                </a:lnTo>
                <a:lnTo>
                  <a:pt x="0" y="1609344"/>
                </a:lnTo>
                <a:lnTo>
                  <a:pt x="0" y="0"/>
                </a:lnTo>
                <a:close/>
              </a:path>
            </a:pathLst>
          </a:custGeom>
          <a:blipFill>
            <a:blip r:embed="rId13">
              <a:extLst>
                <a:ext uri="{96DAC541-7B7A-43D3-8B79-37D633B846F1}">
                  <asvg:svgBlip xmlns:asvg="http://schemas.microsoft.com/office/drawing/2016/SVG/main" r:embed="rId14"/>
                </a:ext>
              </a:extLst>
            </a:blip>
            <a:stretch>
              <a:fillRect l="0" t="0" r="-175168" b="-150385"/>
            </a:stretch>
          </a:blipFill>
          <a:ln cap="sq">
            <a:noFill/>
            <a:prstDash val="solid"/>
            <a:miter/>
          </a:ln>
        </p:spPr>
      </p:sp>
      <p:sp>
        <p:nvSpPr>
          <p:cNvPr name="Freeform 14" id="14"/>
          <p:cNvSpPr/>
          <p:nvPr/>
        </p:nvSpPr>
        <p:spPr>
          <a:xfrm flipH="false" flipV="false" rot="0">
            <a:off x="14066652" y="2411367"/>
            <a:ext cx="452773" cy="427501"/>
          </a:xfrm>
          <a:custGeom>
            <a:avLst/>
            <a:gdLst/>
            <a:ahLst/>
            <a:cxnLst/>
            <a:rect r="r" b="b" t="t" l="l"/>
            <a:pathLst>
              <a:path h="427501" w="452773">
                <a:moveTo>
                  <a:pt x="0" y="0"/>
                </a:moveTo>
                <a:lnTo>
                  <a:pt x="452773" y="0"/>
                </a:lnTo>
                <a:lnTo>
                  <a:pt x="452773" y="427501"/>
                </a:lnTo>
                <a:lnTo>
                  <a:pt x="0" y="427501"/>
                </a:lnTo>
                <a:lnTo>
                  <a:pt x="0" y="0"/>
                </a:lnTo>
                <a:close/>
              </a:path>
            </a:pathLst>
          </a:custGeom>
          <a:blipFill>
            <a:blip r:embed="rId15"/>
            <a:stretch>
              <a:fillRect l="0" t="0" r="0" b="0"/>
            </a:stretch>
          </a:blipFill>
        </p:spPr>
      </p:sp>
      <p:sp>
        <p:nvSpPr>
          <p:cNvPr name="Freeform 15" id="15"/>
          <p:cNvSpPr/>
          <p:nvPr/>
        </p:nvSpPr>
        <p:spPr>
          <a:xfrm flipH="false" flipV="false" rot="-5400000">
            <a:off x="3496522" y="617887"/>
            <a:ext cx="5504135" cy="9658729"/>
          </a:xfrm>
          <a:custGeom>
            <a:avLst/>
            <a:gdLst/>
            <a:ahLst/>
            <a:cxnLst/>
            <a:rect r="r" b="b" t="t" l="l"/>
            <a:pathLst>
              <a:path h="9658729" w="5504135">
                <a:moveTo>
                  <a:pt x="0" y="0"/>
                </a:moveTo>
                <a:lnTo>
                  <a:pt x="5504135" y="0"/>
                </a:lnTo>
                <a:lnTo>
                  <a:pt x="5504135" y="9658729"/>
                </a:lnTo>
                <a:lnTo>
                  <a:pt x="0" y="9658729"/>
                </a:lnTo>
                <a:lnTo>
                  <a:pt x="0" y="0"/>
                </a:lnTo>
                <a:close/>
              </a:path>
            </a:pathLst>
          </a:custGeom>
          <a:blipFill>
            <a:blip r:embed="rId16">
              <a:extLst>
                <a:ext uri="{96DAC541-7B7A-43D3-8B79-37D633B846F1}">
                  <asvg:svgBlip xmlns:asvg="http://schemas.microsoft.com/office/drawing/2016/SVG/main" r:embed="rId17"/>
                </a:ext>
              </a:extLst>
            </a:blip>
            <a:stretch>
              <a:fillRect l="0" t="0" r="-12946" b="0"/>
            </a:stretch>
          </a:blipFill>
        </p:spPr>
      </p:sp>
      <p:sp>
        <p:nvSpPr>
          <p:cNvPr name="Freeform 16" id="16"/>
          <p:cNvSpPr/>
          <p:nvPr/>
        </p:nvSpPr>
        <p:spPr>
          <a:xfrm flipH="false" flipV="false" rot="5400000">
            <a:off x="3238500" y="285750"/>
            <a:ext cx="5524500" cy="9715500"/>
          </a:xfrm>
          <a:custGeom>
            <a:avLst/>
            <a:gdLst/>
            <a:ahLst/>
            <a:cxnLst/>
            <a:rect r="r" b="b" t="t" l="l"/>
            <a:pathLst>
              <a:path h="9715500" w="5524500">
                <a:moveTo>
                  <a:pt x="0" y="0"/>
                </a:moveTo>
                <a:lnTo>
                  <a:pt x="5524500" y="0"/>
                </a:lnTo>
                <a:lnTo>
                  <a:pt x="5524500" y="9715500"/>
                </a:lnTo>
                <a:lnTo>
                  <a:pt x="0" y="9715500"/>
                </a:lnTo>
                <a:lnTo>
                  <a:pt x="0" y="0"/>
                </a:lnTo>
                <a:close/>
              </a:path>
            </a:pathLst>
          </a:custGeom>
          <a:blipFill>
            <a:blip r:embed="rId8"/>
            <a:stretch>
              <a:fillRect l="0" t="0" r="-24422" b="0"/>
            </a:stretch>
          </a:blipFill>
        </p:spPr>
      </p:sp>
      <p:grpSp>
        <p:nvGrpSpPr>
          <p:cNvPr name="Group 17" id="17"/>
          <p:cNvGrpSpPr/>
          <p:nvPr/>
        </p:nvGrpSpPr>
        <p:grpSpPr>
          <a:xfrm rot="0">
            <a:off x="1143000" y="2411367"/>
            <a:ext cx="9715500" cy="5494383"/>
            <a:chOff x="0" y="0"/>
            <a:chExt cx="2558815" cy="1447080"/>
          </a:xfrm>
        </p:grpSpPr>
        <p:sp>
          <p:nvSpPr>
            <p:cNvPr name="Freeform 18" id="18"/>
            <p:cNvSpPr/>
            <p:nvPr/>
          </p:nvSpPr>
          <p:spPr>
            <a:xfrm flipH="false" flipV="false" rot="0">
              <a:off x="0" y="0"/>
              <a:ext cx="2558815" cy="1447080"/>
            </a:xfrm>
            <a:custGeom>
              <a:avLst/>
              <a:gdLst/>
              <a:ahLst/>
              <a:cxnLst/>
              <a:rect r="r" b="b" t="t" l="l"/>
              <a:pathLst>
                <a:path h="1447080" w="2558815">
                  <a:moveTo>
                    <a:pt x="0" y="0"/>
                  </a:moveTo>
                  <a:lnTo>
                    <a:pt x="2558815" y="0"/>
                  </a:lnTo>
                  <a:lnTo>
                    <a:pt x="2558815" y="1447080"/>
                  </a:lnTo>
                  <a:lnTo>
                    <a:pt x="0" y="1447080"/>
                  </a:lnTo>
                  <a:close/>
                </a:path>
              </a:pathLst>
            </a:custGeom>
            <a:solidFill>
              <a:srgbClr val="FFFCF3"/>
            </a:solidFill>
          </p:spPr>
        </p:sp>
        <p:sp>
          <p:nvSpPr>
            <p:cNvPr name="TextBox 19" id="19"/>
            <p:cNvSpPr txBox="true"/>
            <p:nvPr/>
          </p:nvSpPr>
          <p:spPr>
            <a:xfrm>
              <a:off x="0" y="-19050"/>
              <a:ext cx="2558815" cy="1466130"/>
            </a:xfrm>
            <a:prstGeom prst="rect">
              <a:avLst/>
            </a:prstGeom>
          </p:spPr>
          <p:txBody>
            <a:bodyPr anchor="ctr" rtlCol="false" tIns="50800" lIns="50800" bIns="50800" rIns="50800"/>
            <a:lstStyle/>
            <a:p>
              <a:pPr algn="ctr">
                <a:lnSpc>
                  <a:spcPts val="2060"/>
                </a:lnSpc>
              </a:pPr>
            </a:p>
          </p:txBody>
        </p:sp>
      </p:grpSp>
      <p:grpSp>
        <p:nvGrpSpPr>
          <p:cNvPr name="Group 20" id="20"/>
          <p:cNvGrpSpPr/>
          <p:nvPr/>
        </p:nvGrpSpPr>
        <p:grpSpPr>
          <a:xfrm rot="0">
            <a:off x="1809750" y="6238875"/>
            <a:ext cx="8382000" cy="952500"/>
            <a:chOff x="0" y="0"/>
            <a:chExt cx="1969478" cy="223804"/>
          </a:xfrm>
        </p:grpSpPr>
        <p:sp>
          <p:nvSpPr>
            <p:cNvPr name="Freeform 21" id="21"/>
            <p:cNvSpPr/>
            <p:nvPr/>
          </p:nvSpPr>
          <p:spPr>
            <a:xfrm flipH="false" flipV="false" rot="0">
              <a:off x="0" y="0"/>
              <a:ext cx="1969478" cy="223804"/>
            </a:xfrm>
            <a:custGeom>
              <a:avLst/>
              <a:gdLst/>
              <a:ahLst/>
              <a:cxnLst/>
              <a:rect r="r" b="b" t="t" l="l"/>
              <a:pathLst>
                <a:path h="223804" w="1969478">
                  <a:moveTo>
                    <a:pt x="0" y="0"/>
                  </a:moveTo>
                  <a:lnTo>
                    <a:pt x="1969478" y="0"/>
                  </a:lnTo>
                  <a:lnTo>
                    <a:pt x="1969478" y="223804"/>
                  </a:lnTo>
                  <a:lnTo>
                    <a:pt x="0" y="223804"/>
                  </a:lnTo>
                  <a:close/>
                </a:path>
              </a:pathLst>
            </a:custGeom>
            <a:solidFill>
              <a:srgbClr val="C5D0D3"/>
            </a:solidFill>
          </p:spPr>
        </p:sp>
        <p:sp>
          <p:nvSpPr>
            <p:cNvPr name="TextBox 22" id="22"/>
            <p:cNvSpPr txBox="true"/>
            <p:nvPr/>
          </p:nvSpPr>
          <p:spPr>
            <a:xfrm>
              <a:off x="0" y="76200"/>
              <a:ext cx="1969478" cy="147604"/>
            </a:xfrm>
            <a:prstGeom prst="rect">
              <a:avLst/>
            </a:prstGeom>
          </p:spPr>
          <p:txBody>
            <a:bodyPr anchor="ctr" rtlCol="false" tIns="50800" lIns="50800" bIns="50800" rIns="50800"/>
            <a:lstStyle/>
            <a:p>
              <a:pPr algn="ctr">
                <a:lnSpc>
                  <a:spcPts val="3999"/>
                </a:lnSpc>
              </a:pPr>
              <a:r>
                <a:rPr lang="en-US" sz="3999">
                  <a:solidFill>
                    <a:srgbClr val="000001"/>
                  </a:solidFill>
                  <a:latin typeface="Bobby Jones"/>
                  <a:ea typeface="Bobby Jones"/>
                  <a:cs typeface="Bobby Jones"/>
                  <a:sym typeface="Bobby Jones"/>
                </a:rPr>
                <a:t>ICH MESTSKÝ ŽIVOT</a:t>
              </a:r>
            </a:p>
          </p:txBody>
        </p:sp>
      </p:grpSp>
      <p:sp>
        <p:nvSpPr>
          <p:cNvPr name="Freeform 23" id="23"/>
          <p:cNvSpPr/>
          <p:nvPr/>
        </p:nvSpPr>
        <p:spPr>
          <a:xfrm flipH="false" flipV="false" rot="-10800000">
            <a:off x="4955927" y="2156689"/>
            <a:ext cx="2089646" cy="540542"/>
          </a:xfrm>
          <a:custGeom>
            <a:avLst/>
            <a:gdLst/>
            <a:ahLst/>
            <a:cxnLst/>
            <a:rect r="r" b="b" t="t" l="l"/>
            <a:pathLst>
              <a:path h="540542" w="2089646">
                <a:moveTo>
                  <a:pt x="0" y="0"/>
                </a:moveTo>
                <a:lnTo>
                  <a:pt x="2089646" y="0"/>
                </a:lnTo>
                <a:lnTo>
                  <a:pt x="2089646" y="540542"/>
                </a:lnTo>
                <a:lnTo>
                  <a:pt x="0" y="540542"/>
                </a:lnTo>
                <a:lnTo>
                  <a:pt x="0" y="0"/>
                </a:lnTo>
                <a:close/>
              </a:path>
            </a:pathLst>
          </a:custGeom>
          <a:blipFill>
            <a:blip r:embed="rId18"/>
            <a:stretch>
              <a:fillRect l="-54076" t="0" r="-39930" b="0"/>
            </a:stretch>
          </a:blipFill>
        </p:spPr>
      </p:sp>
      <p:sp>
        <p:nvSpPr>
          <p:cNvPr name="TextBox 24" id="24"/>
          <p:cNvSpPr txBox="true"/>
          <p:nvPr/>
        </p:nvSpPr>
        <p:spPr>
          <a:xfrm rot="0">
            <a:off x="1809750" y="3429000"/>
            <a:ext cx="8382000" cy="2371725"/>
          </a:xfrm>
          <a:prstGeom prst="rect">
            <a:avLst/>
          </a:prstGeom>
        </p:spPr>
        <p:txBody>
          <a:bodyPr anchor="t" rtlCol="false" tIns="0" lIns="0" bIns="0" rIns="0">
            <a:spAutoFit/>
          </a:bodyPr>
          <a:lstStyle/>
          <a:p>
            <a:pPr algn="ctr">
              <a:lnSpc>
                <a:spcPts val="9000"/>
              </a:lnSpc>
            </a:pPr>
            <a:r>
              <a:rPr lang="en-US" sz="9000">
                <a:solidFill>
                  <a:srgbClr val="000001"/>
                </a:solidFill>
                <a:latin typeface="Bobby Jones"/>
                <a:ea typeface="Bobby Jones"/>
                <a:cs typeface="Bobby Jones"/>
                <a:sym typeface="Bobby Jones"/>
              </a:rPr>
              <a:t>Tajný svet vtákov </a:t>
            </a:r>
          </a:p>
        </p:txBody>
      </p:sp>
      <p:pic>
        <p:nvPicPr>
          <p:cNvPr name="Picture 25" id="25">
            <a:hlinkClick action="ppaction://media"/>
          </p:cNvPr>
          <p:cNvPicPr>
            <a:picLocks noChangeAspect="true"/>
          </p:cNvPicPr>
          <p:nvPr>
            <a:audioFile r:link="rId21"/>
            <p:extLst>
              <p:ext uri="{DAA4B4D4-6D71-4841-9C94-3DE7FCFB9230}">
                <p14:media xmlns:p14="http://schemas.microsoft.com/office/powerpoint/2010/main" r:embed="rId20">
                  <p14:trim st="0.0000"/>
                </p14:media>
              </p:ext>
            </p:extLst>
          </p:nvPr>
        </p:nvPicPr>
        <p:blipFill>
          <a:blip r:embed="rId19"/>
          <a:stretch>
            <a:fillRect/>
          </a:stretch>
        </p:blipFill>
        <p:spPr>
          <a:xfrm>
            <a:off x="8629650" y="4629150"/>
            <a:ext cx="1028700" cy="1028700"/>
          </a:xfrm>
          <a:prstGeom prst="rect">
            <a:avLst/>
          </a:prstGeom>
        </p:spPr>
      </p:pic>
    </p:spTree>
  </p:cSld>
  <p:clrMapOvr>
    <a:masterClrMapping/>
  </p:clrMapOvr>
  <p:timing>
    <p:tnLst>
      <p:par>
        <p:cTn dur="indefinite" restart="never" nodeType="tmRoot">
          <p:childTnLst>
            <p:cmd cmd="playFrom(0.0)">
              <p:cBhvr>
                <p:cTn/>
                <p:tgtEl>
                  <p:spTgt spid="25"/>
                </p:tgtEl>
              </p:cBhvr>
            </p:cmd>
            <p:audio>
              <p:cMediaNode vol="100000" showWhenStopped="false">
                <p:cTn/>
                <p:tgtEl>
                  <p:spTgt spid="25"/>
                </p:tgtEl>
              </p:cMediaNode>
            </p:audio>
          </p:childTnLst>
        </p:cTn>
      </p:par>
    </p:tnLst>
  </p:timing>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8C8754"/>
        </a:solidFill>
      </p:bgPr>
    </p:bg>
    <p:spTree>
      <p:nvGrpSpPr>
        <p:cNvPr id="1" name=""/>
        <p:cNvGrpSpPr/>
        <p:nvPr/>
      </p:nvGrpSpPr>
      <p:grpSpPr>
        <a:xfrm>
          <a:off x="0" y="0"/>
          <a:ext cx="0" cy="0"/>
          <a:chOff x="0" y="0"/>
          <a:chExt cx="0" cy="0"/>
        </a:xfrm>
      </p:grpSpPr>
      <p:sp>
        <p:nvSpPr>
          <p:cNvPr name="Freeform 2" id="2"/>
          <p:cNvSpPr/>
          <p:nvPr/>
        </p:nvSpPr>
        <p:spPr>
          <a:xfrm flipH="true" flipV="false" rot="5400000">
            <a:off x="1301481" y="2015009"/>
            <a:ext cx="11727035" cy="4339003"/>
          </a:xfrm>
          <a:custGeom>
            <a:avLst/>
            <a:gdLst/>
            <a:ahLst/>
            <a:cxnLst/>
            <a:rect r="r" b="b" t="t" l="l"/>
            <a:pathLst>
              <a:path h="4339003" w="11727035">
                <a:moveTo>
                  <a:pt x="11727035" y="0"/>
                </a:moveTo>
                <a:lnTo>
                  <a:pt x="0" y="0"/>
                </a:lnTo>
                <a:lnTo>
                  <a:pt x="0" y="4339003"/>
                </a:lnTo>
                <a:lnTo>
                  <a:pt x="11727035" y="4339003"/>
                </a:lnTo>
                <a:lnTo>
                  <a:pt x="11727035" y="0"/>
                </a:lnTo>
                <a:close/>
              </a:path>
            </a:pathLst>
          </a:custGeom>
          <a:blipFill>
            <a:blip r:embed="rId2"/>
            <a:stretch>
              <a:fillRect l="0" t="0" r="0" b="0"/>
            </a:stretch>
          </a:blipFill>
        </p:spPr>
      </p:sp>
      <p:grpSp>
        <p:nvGrpSpPr>
          <p:cNvPr name="Group 3" id="3"/>
          <p:cNvGrpSpPr/>
          <p:nvPr/>
        </p:nvGrpSpPr>
        <p:grpSpPr>
          <a:xfrm rot="0">
            <a:off x="-190500" y="-190500"/>
            <a:ext cx="9144000" cy="10668000"/>
            <a:chOff x="0" y="0"/>
            <a:chExt cx="2408296" cy="2809679"/>
          </a:xfrm>
        </p:grpSpPr>
        <p:sp>
          <p:nvSpPr>
            <p:cNvPr name="Freeform 4" id="4"/>
            <p:cNvSpPr/>
            <p:nvPr/>
          </p:nvSpPr>
          <p:spPr>
            <a:xfrm flipH="false" flipV="false" rot="0">
              <a:off x="0" y="0"/>
              <a:ext cx="2408296" cy="2809679"/>
            </a:xfrm>
            <a:custGeom>
              <a:avLst/>
              <a:gdLst/>
              <a:ahLst/>
              <a:cxnLst/>
              <a:rect r="r" b="b" t="t" l="l"/>
              <a:pathLst>
                <a:path h="2809679" w="2408296">
                  <a:moveTo>
                    <a:pt x="0" y="0"/>
                  </a:moveTo>
                  <a:lnTo>
                    <a:pt x="2408296" y="0"/>
                  </a:lnTo>
                  <a:lnTo>
                    <a:pt x="2408296" y="2809679"/>
                  </a:lnTo>
                  <a:lnTo>
                    <a:pt x="0" y="2809679"/>
                  </a:lnTo>
                  <a:close/>
                </a:path>
              </a:pathLst>
            </a:custGeom>
            <a:solidFill>
              <a:srgbClr val="FFFCF3"/>
            </a:solidFill>
          </p:spPr>
        </p:sp>
        <p:sp>
          <p:nvSpPr>
            <p:cNvPr name="TextBox 5" id="5"/>
            <p:cNvSpPr txBox="true"/>
            <p:nvPr/>
          </p:nvSpPr>
          <p:spPr>
            <a:xfrm>
              <a:off x="0" y="-9525"/>
              <a:ext cx="2408296" cy="2819204"/>
            </a:xfrm>
            <a:prstGeom prst="rect">
              <a:avLst/>
            </a:prstGeom>
          </p:spPr>
          <p:txBody>
            <a:bodyPr anchor="ctr" rtlCol="false" tIns="254000" lIns="254000" bIns="254000" rIns="254000"/>
            <a:lstStyle/>
            <a:p>
              <a:pPr algn="ctr" marL="0" indent="0" lvl="0">
                <a:lnSpc>
                  <a:spcPts val="3600"/>
                </a:lnSpc>
                <a:spcBef>
                  <a:spcPct val="0"/>
                </a:spcBef>
              </a:pPr>
            </a:p>
          </p:txBody>
        </p:sp>
      </p:grpSp>
      <p:sp>
        <p:nvSpPr>
          <p:cNvPr name="TextBox 6" id="6"/>
          <p:cNvSpPr txBox="true"/>
          <p:nvPr/>
        </p:nvSpPr>
        <p:spPr>
          <a:xfrm rot="0">
            <a:off x="474184" y="4914900"/>
            <a:ext cx="6690814" cy="4953000"/>
          </a:xfrm>
          <a:prstGeom prst="rect">
            <a:avLst/>
          </a:prstGeom>
        </p:spPr>
        <p:txBody>
          <a:bodyPr anchor="t" rtlCol="false" tIns="0" lIns="0" bIns="0" rIns="0">
            <a:spAutoFit/>
          </a:bodyPr>
          <a:lstStyle/>
          <a:p>
            <a:pPr algn="l">
              <a:lnSpc>
                <a:spcPts val="3900"/>
              </a:lnSpc>
            </a:pPr>
            <a:r>
              <a:rPr lang="en-US" sz="3000">
                <a:solidFill>
                  <a:srgbClr val="000001"/>
                </a:solidFill>
                <a:latin typeface="DM Sans"/>
                <a:ea typeface="DM Sans"/>
                <a:cs typeface="DM Sans"/>
                <a:sym typeface="DM Sans"/>
              </a:rPr>
              <a:t>Prečo majú vtáky radi mestá? </a:t>
            </a:r>
          </a:p>
          <a:p>
            <a:pPr algn="l" marL="647700" indent="-323850" lvl="1">
              <a:lnSpc>
                <a:spcPts val="3900"/>
              </a:lnSpc>
              <a:buFont typeface="Arial"/>
              <a:buChar char="•"/>
            </a:pPr>
            <a:r>
              <a:rPr lang="en-US" sz="3000">
                <a:solidFill>
                  <a:srgbClr val="000001"/>
                </a:solidFill>
                <a:latin typeface="DM Sans"/>
                <a:ea typeface="DM Sans"/>
                <a:cs typeface="DM Sans"/>
                <a:sym typeface="DM Sans"/>
              </a:rPr>
              <a:t>Ponúkajú stabilný zdroj potravy </a:t>
            </a:r>
          </a:p>
          <a:p>
            <a:pPr algn="l" marL="647700" indent="-323850" lvl="1">
              <a:lnSpc>
                <a:spcPts val="3900"/>
              </a:lnSpc>
              <a:buFont typeface="Arial"/>
              <a:buChar char="•"/>
            </a:pPr>
            <a:r>
              <a:rPr lang="en-US" sz="3000">
                <a:solidFill>
                  <a:srgbClr val="000001"/>
                </a:solidFill>
                <a:latin typeface="DM Sans"/>
                <a:ea typeface="DM Sans"/>
                <a:cs typeface="DM Sans"/>
                <a:sym typeface="DM Sans"/>
              </a:rPr>
              <a:t>Nové možnosti úkrytu (budovy, rímsy, mestské parky) </a:t>
            </a:r>
          </a:p>
          <a:p>
            <a:pPr algn="l" marL="647700" indent="-323850" lvl="1">
              <a:lnSpc>
                <a:spcPts val="3900"/>
              </a:lnSpc>
              <a:buFont typeface="Arial"/>
              <a:buChar char="•"/>
            </a:pPr>
            <a:r>
              <a:rPr lang="en-US" sz="3000">
                <a:solidFill>
                  <a:srgbClr val="000001"/>
                </a:solidFill>
                <a:latin typeface="DM Sans"/>
                <a:ea typeface="DM Sans"/>
                <a:cs typeface="DM Sans"/>
                <a:sym typeface="DM Sans"/>
              </a:rPr>
              <a:t>Ochrana pred dravcami </a:t>
            </a:r>
          </a:p>
          <a:p>
            <a:pPr algn="l" marL="647700" indent="-323850" lvl="1">
              <a:lnSpc>
                <a:spcPts val="3900"/>
              </a:lnSpc>
              <a:buFont typeface="Arial"/>
              <a:buChar char="•"/>
            </a:pPr>
            <a:r>
              <a:rPr lang="en-US" sz="3000">
                <a:solidFill>
                  <a:srgbClr val="000001"/>
                </a:solidFill>
                <a:latin typeface="DM Sans"/>
                <a:ea typeface="DM Sans"/>
                <a:cs typeface="DM Sans"/>
                <a:sym typeface="DM Sans"/>
              </a:rPr>
              <a:t>Teplejšia klíma v zime</a:t>
            </a:r>
          </a:p>
          <a:p>
            <a:pPr algn="l">
              <a:lnSpc>
                <a:spcPts val="3900"/>
              </a:lnSpc>
            </a:pPr>
          </a:p>
          <a:p>
            <a:pPr algn="l">
              <a:lnSpc>
                <a:spcPts val="3900"/>
              </a:lnSpc>
            </a:pPr>
            <a:r>
              <a:rPr lang="en-US" sz="3000">
                <a:solidFill>
                  <a:srgbClr val="000001"/>
                </a:solidFill>
                <a:latin typeface="DM Sans"/>
                <a:ea typeface="DM Sans"/>
                <a:cs typeface="DM Sans"/>
                <a:sym typeface="DM Sans"/>
              </a:rPr>
              <a:t>Poďme sa pozrieť na pár príkladov vtákov, ktoré v mestách našli nový domov.</a:t>
            </a:r>
            <a:r>
              <a:rPr lang="en-US" sz="3000">
                <a:solidFill>
                  <a:srgbClr val="000001"/>
                </a:solidFill>
                <a:latin typeface="DM Sans"/>
                <a:ea typeface="DM Sans"/>
                <a:cs typeface="DM Sans"/>
                <a:sym typeface="DM Sans"/>
              </a:rPr>
              <a:t> </a:t>
            </a:r>
          </a:p>
        </p:txBody>
      </p:sp>
      <p:sp>
        <p:nvSpPr>
          <p:cNvPr name="Freeform 7" id="7"/>
          <p:cNvSpPr/>
          <p:nvPr/>
        </p:nvSpPr>
        <p:spPr>
          <a:xfrm flipH="false" flipV="false" rot="-302650">
            <a:off x="11580068" y="849635"/>
            <a:ext cx="2943054" cy="2939376"/>
          </a:xfrm>
          <a:custGeom>
            <a:avLst/>
            <a:gdLst/>
            <a:ahLst/>
            <a:cxnLst/>
            <a:rect r="r" b="b" t="t" l="l"/>
            <a:pathLst>
              <a:path h="2939376" w="2943054">
                <a:moveTo>
                  <a:pt x="0" y="0"/>
                </a:moveTo>
                <a:lnTo>
                  <a:pt x="2943054" y="0"/>
                </a:lnTo>
                <a:lnTo>
                  <a:pt x="2943054" y="2939375"/>
                </a:lnTo>
                <a:lnTo>
                  <a:pt x="0" y="2939375"/>
                </a:lnTo>
                <a:lnTo>
                  <a:pt x="0" y="0"/>
                </a:lnTo>
                <a:close/>
              </a:path>
            </a:pathLst>
          </a:custGeom>
          <a:blipFill>
            <a:blip r:embed="rId3"/>
            <a:stretch>
              <a:fillRect l="0" t="0" r="0" b="0"/>
            </a:stretch>
          </a:blipFill>
        </p:spPr>
      </p:sp>
      <p:grpSp>
        <p:nvGrpSpPr>
          <p:cNvPr name="Group 8" id="8"/>
          <p:cNvGrpSpPr>
            <a:grpSpLocks noChangeAspect="true"/>
          </p:cNvGrpSpPr>
          <p:nvPr/>
        </p:nvGrpSpPr>
        <p:grpSpPr>
          <a:xfrm rot="0">
            <a:off x="13696541" y="2466256"/>
            <a:ext cx="2895600" cy="2892889"/>
            <a:chOff x="0" y="0"/>
            <a:chExt cx="3255264" cy="3252216"/>
          </a:xfrm>
        </p:grpSpPr>
        <p:sp>
          <p:nvSpPr>
            <p:cNvPr name="Freeform 9" id="9"/>
            <p:cNvSpPr/>
            <p:nvPr/>
          </p:nvSpPr>
          <p:spPr>
            <a:xfrm flipH="false" flipV="false" rot="0">
              <a:off x="0" y="0"/>
              <a:ext cx="3255264" cy="3252216"/>
            </a:xfrm>
            <a:custGeom>
              <a:avLst/>
              <a:gdLst/>
              <a:ahLst/>
              <a:cxnLst/>
              <a:rect r="r" b="b" t="t" l="l"/>
              <a:pathLst>
                <a:path h="3252216" w="3255264">
                  <a:moveTo>
                    <a:pt x="3255264" y="3252216"/>
                  </a:moveTo>
                  <a:lnTo>
                    <a:pt x="0" y="3252216"/>
                  </a:lnTo>
                  <a:lnTo>
                    <a:pt x="0" y="0"/>
                  </a:lnTo>
                  <a:lnTo>
                    <a:pt x="3255264" y="0"/>
                  </a:lnTo>
                  <a:lnTo>
                    <a:pt x="3255264" y="3252216"/>
                  </a:lnTo>
                  <a:close/>
                </a:path>
              </a:pathLst>
            </a:custGeom>
            <a:blipFill>
              <a:blip r:embed="rId4"/>
              <a:stretch>
                <a:fillRect l="-15" t="0" r="-15" b="0"/>
              </a:stretch>
            </a:blipFill>
          </p:spPr>
        </p:sp>
        <p:sp>
          <p:nvSpPr>
            <p:cNvPr name="Freeform 10" id="10"/>
            <p:cNvSpPr/>
            <p:nvPr/>
          </p:nvSpPr>
          <p:spPr>
            <a:xfrm flipH="false" flipV="false" rot="0">
              <a:off x="178981" y="170596"/>
              <a:ext cx="2903337" cy="2874918"/>
            </a:xfrm>
            <a:custGeom>
              <a:avLst/>
              <a:gdLst/>
              <a:ahLst/>
              <a:cxnLst/>
              <a:rect r="r" b="b" t="t" l="l"/>
              <a:pathLst>
                <a:path h="2874918" w="2903337">
                  <a:moveTo>
                    <a:pt x="65410" y="2"/>
                  </a:moveTo>
                  <a:lnTo>
                    <a:pt x="2878279" y="31831"/>
                  </a:lnTo>
                  <a:cubicBezTo>
                    <a:pt x="2892304" y="31989"/>
                    <a:pt x="2903534" y="43509"/>
                    <a:pt x="2903334" y="57535"/>
                  </a:cubicBezTo>
                  <a:lnTo>
                    <a:pt x="2863557" y="2849935"/>
                  </a:lnTo>
                  <a:cubicBezTo>
                    <a:pt x="2863356" y="2863986"/>
                    <a:pt x="2851762" y="2875193"/>
                    <a:pt x="2837712" y="2874913"/>
                  </a:cubicBezTo>
                  <a:lnTo>
                    <a:pt x="24844" y="2819214"/>
                  </a:lnTo>
                  <a:cubicBezTo>
                    <a:pt x="10903" y="2818938"/>
                    <a:pt x="-197" y="2807452"/>
                    <a:pt x="3" y="2793509"/>
                  </a:cubicBezTo>
                  <a:lnTo>
                    <a:pt x="39780" y="24980"/>
                  </a:lnTo>
                  <a:cubicBezTo>
                    <a:pt x="39982" y="11015"/>
                    <a:pt x="51444" y="-156"/>
                    <a:pt x="65410" y="2"/>
                  </a:cubicBezTo>
                  <a:close/>
                </a:path>
              </a:pathLst>
            </a:custGeom>
            <a:blipFill>
              <a:blip r:embed="rId5"/>
              <a:stretch>
                <a:fillRect l="-11472" t="0" r="-11472" b="0"/>
              </a:stretch>
            </a:blipFill>
          </p:spPr>
        </p:sp>
      </p:grpSp>
      <p:grpSp>
        <p:nvGrpSpPr>
          <p:cNvPr name="Group 11" id="11"/>
          <p:cNvGrpSpPr>
            <a:grpSpLocks noChangeAspect="true"/>
          </p:cNvGrpSpPr>
          <p:nvPr/>
        </p:nvGrpSpPr>
        <p:grpSpPr>
          <a:xfrm rot="382679">
            <a:off x="11580217" y="6079886"/>
            <a:ext cx="4232648" cy="3048000"/>
            <a:chOff x="0" y="0"/>
            <a:chExt cx="3136392" cy="2258568"/>
          </a:xfrm>
        </p:grpSpPr>
        <p:sp>
          <p:nvSpPr>
            <p:cNvPr name="Freeform 12" id="12"/>
            <p:cNvSpPr/>
            <p:nvPr/>
          </p:nvSpPr>
          <p:spPr>
            <a:xfrm flipH="false" flipV="false" rot="0">
              <a:off x="114300" y="125984"/>
              <a:ext cx="2882900" cy="1993900"/>
            </a:xfrm>
            <a:custGeom>
              <a:avLst/>
              <a:gdLst/>
              <a:ahLst/>
              <a:cxnLst/>
              <a:rect r="r" b="b" t="t" l="l"/>
              <a:pathLst>
                <a:path h="1993900" w="2882900">
                  <a:moveTo>
                    <a:pt x="2882900" y="1993900"/>
                  </a:moveTo>
                  <a:lnTo>
                    <a:pt x="0" y="1993900"/>
                  </a:lnTo>
                  <a:lnTo>
                    <a:pt x="0" y="0"/>
                  </a:lnTo>
                  <a:lnTo>
                    <a:pt x="2882900" y="0"/>
                  </a:lnTo>
                  <a:lnTo>
                    <a:pt x="2882900" y="1993900"/>
                  </a:lnTo>
                  <a:close/>
                </a:path>
              </a:pathLst>
            </a:custGeom>
            <a:blipFill>
              <a:blip r:embed="rId6"/>
              <a:stretch>
                <a:fillRect l="-5129" t="0" r="-5129" b="0"/>
              </a:stretch>
            </a:blipFill>
          </p:spPr>
        </p:sp>
        <p:sp>
          <p:nvSpPr>
            <p:cNvPr name="Freeform 13" id="13"/>
            <p:cNvSpPr/>
            <p:nvPr/>
          </p:nvSpPr>
          <p:spPr>
            <a:xfrm flipH="false" flipV="false" rot="0">
              <a:off x="0" y="-1016"/>
              <a:ext cx="3136392" cy="2258568"/>
            </a:xfrm>
            <a:custGeom>
              <a:avLst/>
              <a:gdLst/>
              <a:ahLst/>
              <a:cxnLst/>
              <a:rect r="r" b="b" t="t" l="l"/>
              <a:pathLst>
                <a:path h="2258568" w="3136392">
                  <a:moveTo>
                    <a:pt x="3136392" y="2258568"/>
                  </a:moveTo>
                  <a:lnTo>
                    <a:pt x="0" y="2258568"/>
                  </a:lnTo>
                  <a:lnTo>
                    <a:pt x="0" y="0"/>
                  </a:lnTo>
                  <a:lnTo>
                    <a:pt x="3136392" y="0"/>
                  </a:lnTo>
                  <a:lnTo>
                    <a:pt x="3136392" y="2258568"/>
                  </a:lnTo>
                  <a:close/>
                </a:path>
              </a:pathLst>
            </a:custGeom>
            <a:blipFill>
              <a:blip r:embed="rId7"/>
              <a:stretch>
                <a:fillRect l="-8" t="0" r="-8" b="0"/>
              </a:stretch>
            </a:blipFill>
          </p:spPr>
        </p:sp>
      </p:grpSp>
      <p:sp>
        <p:nvSpPr>
          <p:cNvPr name="Freeform 14" id="14"/>
          <p:cNvSpPr/>
          <p:nvPr/>
        </p:nvSpPr>
        <p:spPr>
          <a:xfrm flipH="true" flipV="false" rot="0">
            <a:off x="10409615" y="3760616"/>
            <a:ext cx="2093862" cy="2041867"/>
          </a:xfrm>
          <a:custGeom>
            <a:avLst/>
            <a:gdLst/>
            <a:ahLst/>
            <a:cxnLst/>
            <a:rect r="r" b="b" t="t" l="l"/>
            <a:pathLst>
              <a:path h="2041867" w="2093862">
                <a:moveTo>
                  <a:pt x="2093863" y="0"/>
                </a:moveTo>
                <a:lnTo>
                  <a:pt x="0" y="0"/>
                </a:lnTo>
                <a:lnTo>
                  <a:pt x="0" y="2041868"/>
                </a:lnTo>
                <a:lnTo>
                  <a:pt x="2093863" y="2041868"/>
                </a:lnTo>
                <a:lnTo>
                  <a:pt x="2093863" y="0"/>
                </a:lnTo>
                <a:close/>
              </a:path>
            </a:pathLst>
          </a:custGeom>
          <a:blipFill>
            <a:blip r:embed="rId8"/>
            <a:stretch>
              <a:fillRect l="0" t="0" r="0" b="0"/>
            </a:stretch>
          </a:blipFill>
        </p:spPr>
      </p:sp>
      <p:grpSp>
        <p:nvGrpSpPr>
          <p:cNvPr name="Group 15" id="15"/>
          <p:cNvGrpSpPr>
            <a:grpSpLocks noChangeAspect="true"/>
          </p:cNvGrpSpPr>
          <p:nvPr/>
        </p:nvGrpSpPr>
        <p:grpSpPr>
          <a:xfrm rot="-333031">
            <a:off x="11430502" y="991333"/>
            <a:ext cx="2895600" cy="2892889"/>
            <a:chOff x="0" y="0"/>
            <a:chExt cx="3255264" cy="3252216"/>
          </a:xfrm>
        </p:grpSpPr>
        <p:sp>
          <p:nvSpPr>
            <p:cNvPr name="Freeform 16" id="16"/>
            <p:cNvSpPr/>
            <p:nvPr/>
          </p:nvSpPr>
          <p:spPr>
            <a:xfrm flipH="false" flipV="false" rot="0">
              <a:off x="0" y="0"/>
              <a:ext cx="3255264" cy="3252216"/>
            </a:xfrm>
            <a:custGeom>
              <a:avLst/>
              <a:gdLst/>
              <a:ahLst/>
              <a:cxnLst/>
              <a:rect r="r" b="b" t="t" l="l"/>
              <a:pathLst>
                <a:path h="3252216" w="3255264">
                  <a:moveTo>
                    <a:pt x="3255264" y="3252216"/>
                  </a:moveTo>
                  <a:lnTo>
                    <a:pt x="0" y="3252216"/>
                  </a:lnTo>
                  <a:lnTo>
                    <a:pt x="0" y="0"/>
                  </a:lnTo>
                  <a:lnTo>
                    <a:pt x="3255264" y="0"/>
                  </a:lnTo>
                  <a:lnTo>
                    <a:pt x="3255264" y="3252216"/>
                  </a:lnTo>
                  <a:close/>
                </a:path>
              </a:pathLst>
            </a:custGeom>
            <a:blipFill>
              <a:blip r:embed="rId4"/>
              <a:stretch>
                <a:fillRect l="-15" t="0" r="-15" b="0"/>
              </a:stretch>
            </a:blipFill>
          </p:spPr>
        </p:sp>
        <p:sp>
          <p:nvSpPr>
            <p:cNvPr name="Freeform 17" id="17"/>
            <p:cNvSpPr/>
            <p:nvPr/>
          </p:nvSpPr>
          <p:spPr>
            <a:xfrm flipH="false" flipV="false" rot="0">
              <a:off x="178981" y="170596"/>
              <a:ext cx="2903337" cy="2874918"/>
            </a:xfrm>
            <a:custGeom>
              <a:avLst/>
              <a:gdLst/>
              <a:ahLst/>
              <a:cxnLst/>
              <a:rect r="r" b="b" t="t" l="l"/>
              <a:pathLst>
                <a:path h="2874918" w="2903337">
                  <a:moveTo>
                    <a:pt x="65410" y="2"/>
                  </a:moveTo>
                  <a:lnTo>
                    <a:pt x="2878279" y="31831"/>
                  </a:lnTo>
                  <a:cubicBezTo>
                    <a:pt x="2892304" y="31989"/>
                    <a:pt x="2903534" y="43509"/>
                    <a:pt x="2903334" y="57535"/>
                  </a:cubicBezTo>
                  <a:lnTo>
                    <a:pt x="2863557" y="2849935"/>
                  </a:lnTo>
                  <a:cubicBezTo>
                    <a:pt x="2863356" y="2863986"/>
                    <a:pt x="2851762" y="2875193"/>
                    <a:pt x="2837712" y="2874913"/>
                  </a:cubicBezTo>
                  <a:lnTo>
                    <a:pt x="24844" y="2819214"/>
                  </a:lnTo>
                  <a:cubicBezTo>
                    <a:pt x="10903" y="2818938"/>
                    <a:pt x="-197" y="2807452"/>
                    <a:pt x="3" y="2793509"/>
                  </a:cubicBezTo>
                  <a:lnTo>
                    <a:pt x="39780" y="24980"/>
                  </a:lnTo>
                  <a:cubicBezTo>
                    <a:pt x="39982" y="11015"/>
                    <a:pt x="51444" y="-156"/>
                    <a:pt x="65410" y="2"/>
                  </a:cubicBezTo>
                  <a:close/>
                </a:path>
              </a:pathLst>
            </a:custGeom>
            <a:blipFill>
              <a:blip r:embed="rId9"/>
              <a:stretch>
                <a:fillRect l="-24198" t="0" r="-24198" b="0"/>
              </a:stretch>
            </a:blipFill>
          </p:spPr>
        </p:sp>
      </p:grpSp>
      <p:sp>
        <p:nvSpPr>
          <p:cNvPr name="Freeform 18" id="18"/>
          <p:cNvSpPr/>
          <p:nvPr/>
        </p:nvSpPr>
        <p:spPr>
          <a:xfrm flipH="false" flipV="false" rot="10062378">
            <a:off x="12007464" y="5249857"/>
            <a:ext cx="749253" cy="326751"/>
          </a:xfrm>
          <a:custGeom>
            <a:avLst/>
            <a:gdLst/>
            <a:ahLst/>
            <a:cxnLst/>
            <a:rect r="r" b="b" t="t" l="l"/>
            <a:pathLst>
              <a:path h="326751" w="749253">
                <a:moveTo>
                  <a:pt x="0" y="0"/>
                </a:moveTo>
                <a:lnTo>
                  <a:pt x="749253" y="0"/>
                </a:lnTo>
                <a:lnTo>
                  <a:pt x="749253" y="326750"/>
                </a:lnTo>
                <a:lnTo>
                  <a:pt x="0" y="326750"/>
                </a:lnTo>
                <a:lnTo>
                  <a:pt x="0" y="0"/>
                </a:lnTo>
                <a:close/>
              </a:path>
            </a:pathLst>
          </a:custGeom>
          <a:blipFill>
            <a:blip r:embed="rId10"/>
            <a:stretch>
              <a:fillRect l="0" t="0" r="0" b="0"/>
            </a:stretch>
          </a:blipFill>
        </p:spPr>
      </p:sp>
      <p:grpSp>
        <p:nvGrpSpPr>
          <p:cNvPr name="Group 19" id="19"/>
          <p:cNvGrpSpPr/>
          <p:nvPr/>
        </p:nvGrpSpPr>
        <p:grpSpPr>
          <a:xfrm rot="0">
            <a:off x="6874591" y="7670577"/>
            <a:ext cx="4885115" cy="2590646"/>
            <a:chOff x="0" y="0"/>
            <a:chExt cx="1286615" cy="682310"/>
          </a:xfrm>
        </p:grpSpPr>
        <p:sp>
          <p:nvSpPr>
            <p:cNvPr name="Freeform 20" id="20"/>
            <p:cNvSpPr/>
            <p:nvPr/>
          </p:nvSpPr>
          <p:spPr>
            <a:xfrm flipH="false" flipV="false" rot="0">
              <a:off x="0" y="0"/>
              <a:ext cx="1286615" cy="682310"/>
            </a:xfrm>
            <a:custGeom>
              <a:avLst/>
              <a:gdLst/>
              <a:ahLst/>
              <a:cxnLst/>
              <a:rect r="r" b="b" t="t" l="l"/>
              <a:pathLst>
                <a:path h="682310" w="1286615">
                  <a:moveTo>
                    <a:pt x="0" y="0"/>
                  </a:moveTo>
                  <a:lnTo>
                    <a:pt x="1286615" y="0"/>
                  </a:lnTo>
                  <a:lnTo>
                    <a:pt x="1286615" y="682310"/>
                  </a:lnTo>
                  <a:lnTo>
                    <a:pt x="0" y="682310"/>
                  </a:lnTo>
                  <a:close/>
                </a:path>
              </a:pathLst>
            </a:custGeom>
            <a:solidFill>
              <a:srgbClr val="EDCEBC"/>
            </a:solidFill>
            <a:ln cap="sq">
              <a:noFill/>
              <a:prstDash val="solid"/>
              <a:miter/>
            </a:ln>
          </p:spPr>
        </p:sp>
        <p:sp>
          <p:nvSpPr>
            <p:cNvPr name="TextBox 21" id="21"/>
            <p:cNvSpPr txBox="true"/>
            <p:nvPr/>
          </p:nvSpPr>
          <p:spPr>
            <a:xfrm>
              <a:off x="0" y="-123825"/>
              <a:ext cx="1286615" cy="806135"/>
            </a:xfrm>
            <a:prstGeom prst="rect">
              <a:avLst/>
            </a:prstGeom>
          </p:spPr>
          <p:txBody>
            <a:bodyPr anchor="ctr" rtlCol="false" tIns="152400" lIns="152400" bIns="152400" rIns="152400"/>
            <a:lstStyle/>
            <a:p>
              <a:pPr algn="ctr">
                <a:lnSpc>
                  <a:spcPts val="4799"/>
                </a:lnSpc>
              </a:pPr>
              <a:r>
                <a:rPr lang="en-US" sz="2999">
                  <a:solidFill>
                    <a:srgbClr val="000001"/>
                  </a:solidFill>
                  <a:latin typeface="Bobby Jones"/>
                  <a:ea typeface="Bobby Jones"/>
                  <a:cs typeface="Bobby Jones"/>
                  <a:sym typeface="Bobby Jones"/>
                </a:rPr>
                <a:t>FUNFACT</a:t>
              </a:r>
            </a:p>
            <a:p>
              <a:pPr algn="ctr">
                <a:lnSpc>
                  <a:spcPts val="1680"/>
                </a:lnSpc>
              </a:pPr>
              <a:r>
                <a:rPr lang="en-US" sz="1400">
                  <a:solidFill>
                    <a:srgbClr val="000001"/>
                  </a:solidFill>
                  <a:latin typeface="DM Sans"/>
                  <a:ea typeface="DM Sans"/>
                  <a:cs typeface="DM Sans"/>
                  <a:sym typeface="DM Sans"/>
                </a:rPr>
                <a:t>VEDELI STE, ŽE MESTSKÉ VTÁKY SÚ PREUKÁZATEĽNE OVEĽA ODVÁŽNEJŠIE A ZVEDAVEJŠIE NEŽ ICH PRÍBUZNÍ Z VIDIEKA, PRIČOM MAJÚ DOKONCA VÄČŠÍ MOZOG V POMERE K TELU, ČO IM POMÁHA RIEŠIŤ MESTSKÉ LOGICKÉ HÁDANKY.</a:t>
              </a:r>
            </a:p>
            <a:p>
              <a:pPr algn="ctr">
                <a:lnSpc>
                  <a:spcPts val="1680"/>
                </a:lnSpc>
              </a:pPr>
            </a:p>
            <a:p>
              <a:pPr algn="ctr" marL="0" indent="0" lvl="0">
                <a:lnSpc>
                  <a:spcPts val="1320"/>
                </a:lnSpc>
              </a:pPr>
              <a:r>
                <a:rPr lang="en-US" sz="1100">
                  <a:solidFill>
                    <a:srgbClr val="000001"/>
                  </a:solidFill>
                  <a:latin typeface="DM Sans"/>
                  <a:ea typeface="DM Sans"/>
                  <a:cs typeface="DM Sans"/>
                  <a:sym typeface="DM Sans"/>
                </a:rPr>
                <a:t>Zdroj: Maklakov, Immler, Gonzales-Voyer, Ronn, Kolm, 2011</a:t>
              </a:r>
            </a:p>
          </p:txBody>
        </p:sp>
      </p:grpSp>
      <p:sp>
        <p:nvSpPr>
          <p:cNvPr name="Freeform 22" id="22"/>
          <p:cNvSpPr/>
          <p:nvPr/>
        </p:nvSpPr>
        <p:spPr>
          <a:xfrm flipH="false" flipV="false" rot="-10800000">
            <a:off x="7164999" y="7548896"/>
            <a:ext cx="940793" cy="243361"/>
          </a:xfrm>
          <a:custGeom>
            <a:avLst/>
            <a:gdLst/>
            <a:ahLst/>
            <a:cxnLst/>
            <a:rect r="r" b="b" t="t" l="l"/>
            <a:pathLst>
              <a:path h="243361" w="940793">
                <a:moveTo>
                  <a:pt x="0" y="0"/>
                </a:moveTo>
                <a:lnTo>
                  <a:pt x="940792" y="0"/>
                </a:lnTo>
                <a:lnTo>
                  <a:pt x="940792" y="243361"/>
                </a:lnTo>
                <a:lnTo>
                  <a:pt x="0" y="243361"/>
                </a:lnTo>
                <a:lnTo>
                  <a:pt x="0" y="0"/>
                </a:lnTo>
                <a:close/>
              </a:path>
            </a:pathLst>
          </a:custGeom>
          <a:blipFill>
            <a:blip r:embed="rId11"/>
            <a:stretch>
              <a:fillRect l="-54076" t="0" r="-39930" b="0"/>
            </a:stretch>
          </a:blipFill>
        </p:spPr>
      </p:sp>
      <p:sp>
        <p:nvSpPr>
          <p:cNvPr name="Freeform 23" id="23"/>
          <p:cNvSpPr/>
          <p:nvPr/>
        </p:nvSpPr>
        <p:spPr>
          <a:xfrm flipH="false" flipV="false" rot="7761675">
            <a:off x="9496077" y="6812141"/>
            <a:ext cx="939741" cy="651946"/>
          </a:xfrm>
          <a:custGeom>
            <a:avLst/>
            <a:gdLst/>
            <a:ahLst/>
            <a:cxnLst/>
            <a:rect r="r" b="b" t="t" l="l"/>
            <a:pathLst>
              <a:path h="651946" w="939741">
                <a:moveTo>
                  <a:pt x="0" y="0"/>
                </a:moveTo>
                <a:lnTo>
                  <a:pt x="939742" y="0"/>
                </a:lnTo>
                <a:lnTo>
                  <a:pt x="939742" y="651946"/>
                </a:lnTo>
                <a:lnTo>
                  <a:pt x="0" y="65194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a:ln cap="sq">
            <a:noFill/>
            <a:prstDash val="solid"/>
            <a:miter/>
          </a:ln>
        </p:spPr>
      </p:sp>
      <p:sp>
        <p:nvSpPr>
          <p:cNvPr name="TextBox 24" id="24"/>
          <p:cNvSpPr txBox="true"/>
          <p:nvPr/>
        </p:nvSpPr>
        <p:spPr>
          <a:xfrm rot="0">
            <a:off x="782657" y="1457325"/>
            <a:ext cx="7453524" cy="3108326"/>
          </a:xfrm>
          <a:prstGeom prst="rect">
            <a:avLst/>
          </a:prstGeom>
        </p:spPr>
        <p:txBody>
          <a:bodyPr anchor="t" rtlCol="false" tIns="0" lIns="0" bIns="0" rIns="0">
            <a:spAutoFit/>
          </a:bodyPr>
          <a:lstStyle/>
          <a:p>
            <a:pPr algn="l">
              <a:lnSpc>
                <a:spcPts val="8000"/>
              </a:lnSpc>
            </a:pPr>
            <a:r>
              <a:rPr lang="en-US" sz="8000">
                <a:solidFill>
                  <a:srgbClr val="000001"/>
                </a:solidFill>
                <a:latin typeface="Bobby Jones"/>
                <a:ea typeface="Bobby Jones"/>
                <a:cs typeface="Bobby Jones"/>
                <a:sym typeface="Bobby Jones"/>
              </a:rPr>
              <a:t>Mesto ako životný priestor? </a:t>
            </a:r>
          </a:p>
        </p:txBody>
      </p:sp>
    </p:spTree>
  </p:cSld>
  <p:clrMapOvr>
    <a:masterClrMapping/>
  </p:clrMapOvr>
  <p:transition spd="fast">
    <p:fade/>
  </p:transition>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A8B8BD"/>
        </a:solidFill>
      </p:bgPr>
    </p:bg>
    <p:spTree>
      <p:nvGrpSpPr>
        <p:cNvPr id="1" name=""/>
        <p:cNvGrpSpPr/>
        <p:nvPr/>
      </p:nvGrpSpPr>
      <p:grpSpPr>
        <a:xfrm>
          <a:off x="0" y="0"/>
          <a:ext cx="0" cy="0"/>
          <a:chOff x="0" y="0"/>
          <a:chExt cx="0" cy="0"/>
        </a:xfrm>
      </p:grpSpPr>
      <p:sp>
        <p:nvSpPr>
          <p:cNvPr name="Freeform 2" id="2"/>
          <p:cNvSpPr/>
          <p:nvPr/>
        </p:nvSpPr>
        <p:spPr>
          <a:xfrm flipH="false" flipV="false" rot="232772">
            <a:off x="12824000" y="4249400"/>
            <a:ext cx="4489028" cy="4957969"/>
          </a:xfrm>
          <a:custGeom>
            <a:avLst/>
            <a:gdLst/>
            <a:ahLst/>
            <a:cxnLst/>
            <a:rect r="r" b="b" t="t" l="l"/>
            <a:pathLst>
              <a:path h="4957969" w="4489028">
                <a:moveTo>
                  <a:pt x="0" y="0"/>
                </a:moveTo>
                <a:lnTo>
                  <a:pt x="4489028" y="0"/>
                </a:lnTo>
                <a:lnTo>
                  <a:pt x="4489028" y="4957969"/>
                </a:lnTo>
                <a:lnTo>
                  <a:pt x="0" y="4957969"/>
                </a:lnTo>
                <a:lnTo>
                  <a:pt x="0" y="0"/>
                </a:lnTo>
                <a:close/>
              </a:path>
            </a:pathLst>
          </a:custGeom>
          <a:blipFill>
            <a:blip r:embed="rId2"/>
            <a:stretch>
              <a:fillRect l="0" t="0" r="0" b="0"/>
            </a:stretch>
          </a:blipFill>
        </p:spPr>
      </p:sp>
      <p:grpSp>
        <p:nvGrpSpPr>
          <p:cNvPr name="Group 3" id="3"/>
          <p:cNvGrpSpPr/>
          <p:nvPr/>
        </p:nvGrpSpPr>
        <p:grpSpPr>
          <a:xfrm rot="0">
            <a:off x="1333500" y="1000125"/>
            <a:ext cx="10287000" cy="8286750"/>
            <a:chOff x="0" y="0"/>
            <a:chExt cx="2709333" cy="2182519"/>
          </a:xfrm>
        </p:grpSpPr>
        <p:sp>
          <p:nvSpPr>
            <p:cNvPr name="Freeform 4" id="4"/>
            <p:cNvSpPr/>
            <p:nvPr/>
          </p:nvSpPr>
          <p:spPr>
            <a:xfrm flipH="false" flipV="false" rot="0">
              <a:off x="0" y="0"/>
              <a:ext cx="2709333" cy="2182519"/>
            </a:xfrm>
            <a:custGeom>
              <a:avLst/>
              <a:gdLst/>
              <a:ahLst/>
              <a:cxnLst/>
              <a:rect r="r" b="b" t="t" l="l"/>
              <a:pathLst>
                <a:path h="2182519" w="2709333">
                  <a:moveTo>
                    <a:pt x="0" y="0"/>
                  </a:moveTo>
                  <a:lnTo>
                    <a:pt x="2709333" y="0"/>
                  </a:lnTo>
                  <a:lnTo>
                    <a:pt x="2709333" y="2182519"/>
                  </a:lnTo>
                  <a:lnTo>
                    <a:pt x="0" y="2182519"/>
                  </a:lnTo>
                  <a:close/>
                </a:path>
              </a:pathLst>
            </a:custGeom>
            <a:solidFill>
              <a:srgbClr val="FFFCF3"/>
            </a:solidFill>
          </p:spPr>
        </p:sp>
        <p:sp>
          <p:nvSpPr>
            <p:cNvPr name="TextBox 5" id="5"/>
            <p:cNvSpPr txBox="true"/>
            <p:nvPr/>
          </p:nvSpPr>
          <p:spPr>
            <a:xfrm>
              <a:off x="0" y="-19050"/>
              <a:ext cx="2709333" cy="2201569"/>
            </a:xfrm>
            <a:prstGeom prst="rect">
              <a:avLst/>
            </a:prstGeom>
          </p:spPr>
          <p:txBody>
            <a:bodyPr anchor="ctr" rtlCol="false" tIns="50800" lIns="50800" bIns="50800" rIns="50800"/>
            <a:lstStyle/>
            <a:p>
              <a:pPr algn="ctr">
                <a:lnSpc>
                  <a:spcPts val="2060"/>
                </a:lnSpc>
              </a:pPr>
            </a:p>
          </p:txBody>
        </p:sp>
      </p:grpSp>
      <p:grpSp>
        <p:nvGrpSpPr>
          <p:cNvPr name="Group 6" id="6"/>
          <p:cNvGrpSpPr/>
          <p:nvPr/>
        </p:nvGrpSpPr>
        <p:grpSpPr>
          <a:xfrm rot="0">
            <a:off x="7532126" y="7886641"/>
            <a:ext cx="6102404" cy="2293569"/>
            <a:chOff x="0" y="0"/>
            <a:chExt cx="1607218" cy="604068"/>
          </a:xfrm>
        </p:grpSpPr>
        <p:sp>
          <p:nvSpPr>
            <p:cNvPr name="Freeform 7" id="7"/>
            <p:cNvSpPr/>
            <p:nvPr/>
          </p:nvSpPr>
          <p:spPr>
            <a:xfrm flipH="false" flipV="false" rot="0">
              <a:off x="0" y="0"/>
              <a:ext cx="1607217" cy="604068"/>
            </a:xfrm>
            <a:custGeom>
              <a:avLst/>
              <a:gdLst/>
              <a:ahLst/>
              <a:cxnLst/>
              <a:rect r="r" b="b" t="t" l="l"/>
              <a:pathLst>
                <a:path h="604068" w="1607217">
                  <a:moveTo>
                    <a:pt x="0" y="0"/>
                  </a:moveTo>
                  <a:lnTo>
                    <a:pt x="1607217" y="0"/>
                  </a:lnTo>
                  <a:lnTo>
                    <a:pt x="1607217" y="604068"/>
                  </a:lnTo>
                  <a:lnTo>
                    <a:pt x="0" y="604068"/>
                  </a:lnTo>
                  <a:close/>
                </a:path>
              </a:pathLst>
            </a:custGeom>
            <a:solidFill>
              <a:srgbClr val="EDCEBC"/>
            </a:solidFill>
            <a:ln cap="sq">
              <a:noFill/>
              <a:prstDash val="solid"/>
              <a:miter/>
            </a:ln>
          </p:spPr>
        </p:sp>
        <p:sp>
          <p:nvSpPr>
            <p:cNvPr name="TextBox 8" id="8"/>
            <p:cNvSpPr txBox="true"/>
            <p:nvPr/>
          </p:nvSpPr>
          <p:spPr>
            <a:xfrm>
              <a:off x="0" y="-123825"/>
              <a:ext cx="1607218" cy="727893"/>
            </a:xfrm>
            <a:prstGeom prst="rect">
              <a:avLst/>
            </a:prstGeom>
          </p:spPr>
          <p:txBody>
            <a:bodyPr anchor="ctr" rtlCol="false" tIns="152400" lIns="152400" bIns="152400" rIns="152400"/>
            <a:lstStyle/>
            <a:p>
              <a:pPr algn="ctr">
                <a:lnSpc>
                  <a:spcPts val="4799"/>
                </a:lnSpc>
              </a:pPr>
              <a:r>
                <a:rPr lang="en-US" sz="2999">
                  <a:solidFill>
                    <a:srgbClr val="000001"/>
                  </a:solidFill>
                  <a:latin typeface="Bobby Jones"/>
                  <a:ea typeface="Bobby Jones"/>
                  <a:cs typeface="Bobby Jones"/>
                  <a:sym typeface="Bobby Jones"/>
                </a:rPr>
                <a:t>FUNFACT</a:t>
              </a:r>
            </a:p>
            <a:p>
              <a:pPr algn="ctr">
                <a:lnSpc>
                  <a:spcPts val="1680"/>
                </a:lnSpc>
              </a:pPr>
              <a:r>
                <a:rPr lang="en-US" sz="1400">
                  <a:solidFill>
                    <a:srgbClr val="000001"/>
                  </a:solidFill>
                  <a:latin typeface="DM Sans"/>
                  <a:ea typeface="DM Sans"/>
                  <a:cs typeface="DM Sans"/>
                  <a:sym typeface="DM Sans"/>
                </a:rPr>
                <a:t>VEDELI STE, ŽE NA TO, ABY MOHOL DÁŽĎOVNÍK VZLIETNUŤ, SA POTREBUJE SPUSTIŤ DO PRÁZDNEHO PRIESTORU. AK PRISTANE NA ZEMI, NEDOKÁŽE VZLIETNUŤ BEZ POMOCI ČLOVEKA. DÁŽĎOVNÍKY SÚ SPOLOČENSKÉ VTÁKY. NA KRÍDLACH SA AJ PÁRIA. NOC OBYČAJNE TIEŽ TRÁVIA NA KRÍDLACH A SPIA POČAS LETU (OKREM HNIEZDENIA).</a:t>
              </a:r>
            </a:p>
            <a:p>
              <a:pPr algn="ctr">
                <a:lnSpc>
                  <a:spcPts val="1680"/>
                </a:lnSpc>
              </a:pPr>
            </a:p>
            <a:p>
              <a:pPr algn="ctr" marL="0" indent="0" lvl="0">
                <a:lnSpc>
                  <a:spcPts val="1320"/>
                </a:lnSpc>
              </a:pPr>
              <a:r>
                <a:rPr lang="en-US" sz="1100">
                  <a:solidFill>
                    <a:srgbClr val="000001"/>
                  </a:solidFill>
                  <a:latin typeface="DM Sans"/>
                  <a:ea typeface="DM Sans"/>
                  <a:cs typeface="DM Sans"/>
                  <a:sym typeface="DM Sans"/>
                </a:rPr>
                <a:t>Zdroj: Na túru s Naturou, 2020</a:t>
              </a:r>
            </a:p>
          </p:txBody>
        </p:sp>
      </p:grpSp>
      <p:sp>
        <p:nvSpPr>
          <p:cNvPr name="Freeform 9" id="9"/>
          <p:cNvSpPr/>
          <p:nvPr/>
        </p:nvSpPr>
        <p:spPr>
          <a:xfrm flipH="false" flipV="false" rot="404133">
            <a:off x="11588817" y="827550"/>
            <a:ext cx="5580635" cy="7896222"/>
          </a:xfrm>
          <a:custGeom>
            <a:avLst/>
            <a:gdLst/>
            <a:ahLst/>
            <a:cxnLst/>
            <a:rect r="r" b="b" t="t" l="l"/>
            <a:pathLst>
              <a:path h="7896222" w="5580635">
                <a:moveTo>
                  <a:pt x="0" y="0"/>
                </a:moveTo>
                <a:lnTo>
                  <a:pt x="5580634" y="0"/>
                </a:lnTo>
                <a:lnTo>
                  <a:pt x="5580634" y="7896222"/>
                </a:lnTo>
                <a:lnTo>
                  <a:pt x="0" y="7896222"/>
                </a:lnTo>
                <a:lnTo>
                  <a:pt x="0" y="0"/>
                </a:lnTo>
                <a:close/>
              </a:path>
            </a:pathLst>
          </a:custGeom>
          <a:blipFill>
            <a:blip r:embed="rId3"/>
            <a:stretch>
              <a:fillRect l="-12840" t="0" r="0" b="0"/>
            </a:stretch>
          </a:blipFill>
        </p:spPr>
      </p:sp>
      <p:sp>
        <p:nvSpPr>
          <p:cNvPr name="Freeform 10" id="10"/>
          <p:cNvSpPr/>
          <p:nvPr/>
        </p:nvSpPr>
        <p:spPr>
          <a:xfrm flipH="false" flipV="false" rot="363764">
            <a:off x="15328914" y="1538055"/>
            <a:ext cx="1545405" cy="205117"/>
          </a:xfrm>
          <a:custGeom>
            <a:avLst/>
            <a:gdLst/>
            <a:ahLst/>
            <a:cxnLst/>
            <a:rect r="r" b="b" t="t" l="l"/>
            <a:pathLst>
              <a:path h="205117" w="1545405">
                <a:moveTo>
                  <a:pt x="0" y="0"/>
                </a:moveTo>
                <a:lnTo>
                  <a:pt x="1545405" y="0"/>
                </a:lnTo>
                <a:lnTo>
                  <a:pt x="1545405" y="205117"/>
                </a:lnTo>
                <a:lnTo>
                  <a:pt x="0" y="2051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false" rot="-4443999">
            <a:off x="10866264" y="4583079"/>
            <a:ext cx="1330188" cy="1430310"/>
          </a:xfrm>
          <a:custGeom>
            <a:avLst/>
            <a:gdLst/>
            <a:ahLst/>
            <a:cxnLst/>
            <a:rect r="r" b="b" t="t" l="l"/>
            <a:pathLst>
              <a:path h="1430310" w="1330188">
                <a:moveTo>
                  <a:pt x="0" y="0"/>
                </a:moveTo>
                <a:lnTo>
                  <a:pt x="1330189" y="0"/>
                </a:lnTo>
                <a:lnTo>
                  <a:pt x="1330189" y="1430310"/>
                </a:lnTo>
                <a:lnTo>
                  <a:pt x="0" y="1430310"/>
                </a:lnTo>
                <a:lnTo>
                  <a:pt x="0" y="0"/>
                </a:lnTo>
                <a:close/>
              </a:path>
            </a:pathLst>
          </a:custGeom>
          <a:blipFill>
            <a:blip r:embed="rId6"/>
            <a:stretch>
              <a:fillRect l="0" t="0" r="0" b="0"/>
            </a:stretch>
          </a:blipFill>
        </p:spPr>
      </p:sp>
      <p:grpSp>
        <p:nvGrpSpPr>
          <p:cNvPr name="Group 12" id="12"/>
          <p:cNvGrpSpPr>
            <a:grpSpLocks noChangeAspect="true"/>
          </p:cNvGrpSpPr>
          <p:nvPr/>
        </p:nvGrpSpPr>
        <p:grpSpPr>
          <a:xfrm rot="404133">
            <a:off x="12192543" y="1824317"/>
            <a:ext cx="4373834" cy="5489594"/>
            <a:chOff x="0" y="0"/>
            <a:chExt cx="4047490" cy="5080000"/>
          </a:xfrm>
        </p:grpSpPr>
        <p:sp>
          <p:nvSpPr>
            <p:cNvPr name="Freeform 13" id="13"/>
            <p:cNvSpPr/>
            <p:nvPr/>
          </p:nvSpPr>
          <p:spPr>
            <a:xfrm flipH="false" flipV="false" rot="0">
              <a:off x="20320" y="33020"/>
              <a:ext cx="4010660" cy="5021580"/>
            </a:xfrm>
            <a:custGeom>
              <a:avLst/>
              <a:gdLst/>
              <a:ahLst/>
              <a:cxnLst/>
              <a:rect r="r" b="b" t="t" l="l"/>
              <a:pathLst>
                <a:path h="5021580" w="4010660">
                  <a:moveTo>
                    <a:pt x="4010660" y="5021580"/>
                  </a:moveTo>
                  <a:lnTo>
                    <a:pt x="0" y="5021580"/>
                  </a:lnTo>
                  <a:lnTo>
                    <a:pt x="0" y="0"/>
                  </a:lnTo>
                  <a:lnTo>
                    <a:pt x="4009390" y="0"/>
                  </a:lnTo>
                  <a:lnTo>
                    <a:pt x="4010660" y="5021580"/>
                  </a:lnTo>
                  <a:lnTo>
                    <a:pt x="4010660" y="5021580"/>
                  </a:lnTo>
                  <a:close/>
                </a:path>
              </a:pathLst>
            </a:custGeom>
            <a:blipFill>
              <a:blip r:embed="rId7"/>
              <a:stretch>
                <a:fillRect l="-37168" t="0" r="-37168" b="0"/>
              </a:stretch>
            </a:blipFill>
          </p:spPr>
        </p:sp>
        <p:sp>
          <p:nvSpPr>
            <p:cNvPr name="Freeform 14" id="14"/>
            <p:cNvSpPr/>
            <p:nvPr/>
          </p:nvSpPr>
          <p:spPr>
            <a:xfrm flipH="false" flipV="false" rot="0">
              <a:off x="0" y="0"/>
              <a:ext cx="4047490" cy="5080000"/>
            </a:xfrm>
            <a:custGeom>
              <a:avLst/>
              <a:gdLst/>
              <a:ahLst/>
              <a:cxnLst/>
              <a:rect r="r" b="b" t="t" l="l"/>
              <a:pathLst>
                <a:path h="5080000" w="4047490">
                  <a:moveTo>
                    <a:pt x="4047490" y="5080000"/>
                  </a:moveTo>
                  <a:lnTo>
                    <a:pt x="0" y="5080000"/>
                  </a:lnTo>
                  <a:lnTo>
                    <a:pt x="0" y="0"/>
                  </a:lnTo>
                  <a:lnTo>
                    <a:pt x="4047490" y="0"/>
                  </a:lnTo>
                  <a:lnTo>
                    <a:pt x="4047490" y="5080000"/>
                  </a:lnTo>
                  <a:close/>
                </a:path>
              </a:pathLst>
            </a:custGeom>
            <a:blipFill>
              <a:blip r:embed="rId8"/>
              <a:stretch>
                <a:fillRect l="0" t="-5" r="0" b="-5"/>
              </a:stretch>
            </a:blipFill>
          </p:spPr>
        </p:sp>
      </p:grpSp>
      <p:sp>
        <p:nvSpPr>
          <p:cNvPr name="Freeform 15" id="15"/>
          <p:cNvSpPr/>
          <p:nvPr/>
        </p:nvSpPr>
        <p:spPr>
          <a:xfrm flipH="false" flipV="false" rot="5133905">
            <a:off x="14752557" y="6722076"/>
            <a:ext cx="578516" cy="2289091"/>
          </a:xfrm>
          <a:custGeom>
            <a:avLst/>
            <a:gdLst/>
            <a:ahLst/>
            <a:cxnLst/>
            <a:rect r="r" b="b" t="t" l="l"/>
            <a:pathLst>
              <a:path h="2289091" w="578516">
                <a:moveTo>
                  <a:pt x="0" y="0"/>
                </a:moveTo>
                <a:lnTo>
                  <a:pt x="578516" y="0"/>
                </a:lnTo>
                <a:lnTo>
                  <a:pt x="578516" y="2289091"/>
                </a:lnTo>
                <a:lnTo>
                  <a:pt x="0" y="228909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6" id="16"/>
          <p:cNvSpPr/>
          <p:nvPr/>
        </p:nvSpPr>
        <p:spPr>
          <a:xfrm flipH="false" flipV="false" rot="0">
            <a:off x="6067425" y="646915"/>
            <a:ext cx="819150" cy="819150"/>
          </a:xfrm>
          <a:custGeom>
            <a:avLst/>
            <a:gdLst/>
            <a:ahLst/>
            <a:cxnLst/>
            <a:rect r="r" b="b" t="t" l="l"/>
            <a:pathLst>
              <a:path h="819150" w="819150">
                <a:moveTo>
                  <a:pt x="0" y="0"/>
                </a:moveTo>
                <a:lnTo>
                  <a:pt x="819150" y="0"/>
                </a:lnTo>
                <a:lnTo>
                  <a:pt x="819150" y="819150"/>
                </a:lnTo>
                <a:lnTo>
                  <a:pt x="0" y="819150"/>
                </a:lnTo>
                <a:lnTo>
                  <a:pt x="0" y="0"/>
                </a:lnTo>
                <a:close/>
              </a:path>
            </a:pathLst>
          </a:custGeom>
          <a:blipFill>
            <a:blip r:embed="rId11"/>
            <a:stretch>
              <a:fillRect l="0" t="0" r="0" b="0"/>
            </a:stretch>
          </a:blipFill>
        </p:spPr>
      </p:sp>
      <p:sp>
        <p:nvSpPr>
          <p:cNvPr name="TextBox 17" id="17"/>
          <p:cNvSpPr txBox="true"/>
          <p:nvPr/>
        </p:nvSpPr>
        <p:spPr>
          <a:xfrm rot="0">
            <a:off x="1776031" y="3604328"/>
            <a:ext cx="9401938" cy="4277995"/>
          </a:xfrm>
          <a:prstGeom prst="rect">
            <a:avLst/>
          </a:prstGeom>
        </p:spPr>
        <p:txBody>
          <a:bodyPr anchor="t" rtlCol="false" tIns="0" lIns="0" bIns="0" rIns="0">
            <a:spAutoFit/>
          </a:bodyPr>
          <a:lstStyle/>
          <a:p>
            <a:pPr algn="ctr">
              <a:lnSpc>
                <a:spcPts val="3770"/>
              </a:lnSpc>
            </a:pPr>
            <a:r>
              <a:rPr lang="en-US" sz="2900">
                <a:solidFill>
                  <a:srgbClr val="000001"/>
                </a:solidFill>
                <a:latin typeface="DM Sans"/>
                <a:ea typeface="DM Sans"/>
                <a:cs typeface="DM Sans"/>
                <a:sym typeface="DM Sans"/>
              </a:rPr>
              <a:t>Vyskytuje sa na celom území Slovenska. </a:t>
            </a:r>
          </a:p>
          <a:p>
            <a:pPr algn="ctr">
              <a:lnSpc>
                <a:spcPts val="3770"/>
              </a:lnSpc>
            </a:pPr>
            <a:r>
              <a:rPr lang="en-US" sz="2900">
                <a:solidFill>
                  <a:srgbClr val="000001"/>
                </a:solidFill>
                <a:latin typeface="DM Sans"/>
                <a:ea typeface="DM Sans"/>
                <a:cs typeface="DM Sans"/>
                <a:sym typeface="DM Sans"/>
              </a:rPr>
              <a:t>Patrí medzi sťahovavé druhy. Prilieta v máji a odlieta júl/august. </a:t>
            </a:r>
          </a:p>
          <a:p>
            <a:pPr algn="ctr">
              <a:lnSpc>
                <a:spcPts val="3770"/>
              </a:lnSpc>
            </a:pPr>
            <a:r>
              <a:rPr lang="en-US" sz="2900">
                <a:solidFill>
                  <a:srgbClr val="000001"/>
                </a:solidFill>
                <a:latin typeface="DM Sans"/>
                <a:ea typeface="DM Sans"/>
                <a:cs typeface="DM Sans"/>
                <a:sym typeface="DM Sans"/>
              </a:rPr>
              <a:t>Svoje hniezda si zakladá takmer výlučne v škárach budov a vo vetracích otvoroch panelákov. </a:t>
            </a:r>
          </a:p>
          <a:p>
            <a:pPr algn="ctr">
              <a:lnSpc>
                <a:spcPts val="3770"/>
              </a:lnSpc>
            </a:pPr>
            <a:r>
              <a:rPr lang="en-US" sz="2900">
                <a:solidFill>
                  <a:srgbClr val="000001"/>
                </a:solidFill>
                <a:latin typeface="DM Sans"/>
                <a:ea typeface="DM Sans"/>
                <a:cs typeface="DM Sans"/>
                <a:sym typeface="DM Sans"/>
              </a:rPr>
              <a:t>Celé mesiace trávi nepretržite vo vzduchu a na budovách pristáva len v období hniezdenia.</a:t>
            </a:r>
          </a:p>
          <a:p>
            <a:pPr algn="ctr">
              <a:lnSpc>
                <a:spcPts val="3770"/>
              </a:lnSpc>
            </a:pPr>
            <a:r>
              <a:rPr lang="en-US" sz="2900">
                <a:solidFill>
                  <a:srgbClr val="000001"/>
                </a:solidFill>
                <a:latin typeface="DM Sans"/>
                <a:ea typeface="DM Sans"/>
                <a:cs typeface="DM Sans"/>
                <a:sym typeface="DM Sans"/>
              </a:rPr>
              <a:t>Živí sa drobným lietajúcim hmyzom a v čase nepriaznivého počasia vydrží hladovať i niekoľko dní.</a:t>
            </a:r>
          </a:p>
        </p:txBody>
      </p:sp>
      <p:sp>
        <p:nvSpPr>
          <p:cNvPr name="TextBox 18" id="18"/>
          <p:cNvSpPr txBox="true"/>
          <p:nvPr/>
        </p:nvSpPr>
        <p:spPr>
          <a:xfrm rot="0">
            <a:off x="2857500" y="1754913"/>
            <a:ext cx="7239000" cy="1685427"/>
          </a:xfrm>
          <a:prstGeom prst="rect">
            <a:avLst/>
          </a:prstGeom>
        </p:spPr>
        <p:txBody>
          <a:bodyPr anchor="t" rtlCol="false" tIns="0" lIns="0" bIns="0" rIns="0">
            <a:spAutoFit/>
          </a:bodyPr>
          <a:lstStyle/>
          <a:p>
            <a:pPr algn="ctr">
              <a:lnSpc>
                <a:spcPts val="7400"/>
              </a:lnSpc>
            </a:pPr>
            <a:r>
              <a:rPr lang="en-US" sz="7400">
                <a:solidFill>
                  <a:srgbClr val="000001"/>
                </a:solidFill>
                <a:latin typeface="Bobby Jones"/>
                <a:ea typeface="Bobby Jones"/>
                <a:cs typeface="Bobby Jones"/>
                <a:sym typeface="Bobby Jones"/>
              </a:rPr>
              <a:t>DážDovník tmavý</a:t>
            </a:r>
          </a:p>
          <a:p>
            <a:pPr algn="ctr" marL="0" indent="0" lvl="0">
              <a:lnSpc>
                <a:spcPts val="5928"/>
              </a:lnSpc>
            </a:pPr>
            <a:r>
              <a:rPr lang="en-US" sz="5200">
                <a:solidFill>
                  <a:srgbClr val="000001"/>
                </a:solidFill>
                <a:latin typeface="Bobby Jones"/>
                <a:ea typeface="Bobby Jones"/>
                <a:cs typeface="Bobby Jones"/>
                <a:sym typeface="Bobby Jones"/>
              </a:rPr>
              <a:t>Lat. Apus Apus  </a:t>
            </a:r>
          </a:p>
        </p:txBody>
      </p:sp>
      <p:sp>
        <p:nvSpPr>
          <p:cNvPr name="TextBox 19" id="19"/>
          <p:cNvSpPr txBox="true"/>
          <p:nvPr/>
        </p:nvSpPr>
        <p:spPr>
          <a:xfrm rot="0">
            <a:off x="1028700" y="1701064"/>
            <a:ext cx="7239000" cy="1007125"/>
          </a:xfrm>
          <a:prstGeom prst="rect">
            <a:avLst/>
          </a:prstGeom>
        </p:spPr>
        <p:txBody>
          <a:bodyPr anchor="t" rtlCol="false" tIns="0" lIns="0" bIns="0" rIns="0">
            <a:spAutoFit/>
          </a:bodyPr>
          <a:lstStyle/>
          <a:p>
            <a:pPr algn="ctr" marL="0" indent="0" lvl="0">
              <a:lnSpc>
                <a:spcPts val="7400"/>
              </a:lnSpc>
            </a:pPr>
            <a:r>
              <a:rPr lang="en-US" sz="7400">
                <a:solidFill>
                  <a:srgbClr val="000001"/>
                </a:solidFill>
                <a:latin typeface="Bobby Jones"/>
                <a:ea typeface="Bobby Jones"/>
                <a:cs typeface="Bobby Jones"/>
                <a:sym typeface="Bobby Jones"/>
              </a:rPr>
              <a:t>ˇ</a:t>
            </a:r>
          </a:p>
        </p:txBody>
      </p:sp>
      <p:sp>
        <p:nvSpPr>
          <p:cNvPr name="TextBox 20" id="20"/>
          <p:cNvSpPr txBox="true"/>
          <p:nvPr/>
        </p:nvSpPr>
        <p:spPr>
          <a:xfrm rot="395832">
            <a:off x="11378412" y="7389193"/>
            <a:ext cx="5303341" cy="173355"/>
          </a:xfrm>
          <a:prstGeom prst="rect">
            <a:avLst/>
          </a:prstGeom>
        </p:spPr>
        <p:txBody>
          <a:bodyPr anchor="t" rtlCol="false" tIns="0" lIns="0" bIns="0" rIns="0">
            <a:spAutoFit/>
          </a:bodyPr>
          <a:lstStyle/>
          <a:p>
            <a:pPr algn="ctr">
              <a:lnSpc>
                <a:spcPts val="1200"/>
              </a:lnSpc>
              <a:spcBef>
                <a:spcPct val="0"/>
              </a:spcBef>
            </a:pPr>
            <a:r>
              <a:rPr lang="en-US" sz="1200">
                <a:solidFill>
                  <a:srgbClr val="000001"/>
                </a:solidFill>
                <a:latin typeface="Bobby Jones"/>
                <a:ea typeface="Bobby Jones"/>
                <a:cs typeface="Bobby Jones"/>
                <a:sym typeface="Bobby Jones"/>
              </a:rPr>
              <a:t>Zdroj: https://pixabay.com/photos/swift-european-swift-black-bird-5248648/ </a:t>
            </a:r>
          </a:p>
        </p:txBody>
      </p:sp>
    </p:spTree>
  </p:cSld>
  <p:clrMapOvr>
    <a:masterClrMapping/>
  </p:clrMapOvr>
  <p:transition spd="fast">
    <p:fade/>
  </p:transition>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BE9557"/>
        </a:solidFill>
      </p:bgPr>
    </p:bg>
    <p:spTree>
      <p:nvGrpSpPr>
        <p:cNvPr id="1" name=""/>
        <p:cNvGrpSpPr/>
        <p:nvPr/>
      </p:nvGrpSpPr>
      <p:grpSpPr>
        <a:xfrm>
          <a:off x="0" y="0"/>
          <a:ext cx="0" cy="0"/>
          <a:chOff x="0" y="0"/>
          <a:chExt cx="0" cy="0"/>
        </a:xfrm>
      </p:grpSpPr>
      <p:sp>
        <p:nvSpPr>
          <p:cNvPr name="Freeform 2" id="2"/>
          <p:cNvSpPr/>
          <p:nvPr/>
        </p:nvSpPr>
        <p:spPr>
          <a:xfrm flipH="true" flipV="false" rot="5400000">
            <a:off x="6009736" y="3031240"/>
            <a:ext cx="10924644" cy="4042118"/>
          </a:xfrm>
          <a:custGeom>
            <a:avLst/>
            <a:gdLst/>
            <a:ahLst/>
            <a:cxnLst/>
            <a:rect r="r" b="b" t="t" l="l"/>
            <a:pathLst>
              <a:path h="4042118" w="10924644">
                <a:moveTo>
                  <a:pt x="10924643" y="0"/>
                </a:moveTo>
                <a:lnTo>
                  <a:pt x="0" y="0"/>
                </a:lnTo>
                <a:lnTo>
                  <a:pt x="0" y="4042118"/>
                </a:lnTo>
                <a:lnTo>
                  <a:pt x="10924643" y="4042118"/>
                </a:lnTo>
                <a:lnTo>
                  <a:pt x="10924643" y="0"/>
                </a:lnTo>
                <a:close/>
              </a:path>
            </a:pathLst>
          </a:custGeom>
          <a:blipFill>
            <a:blip r:embed="rId2"/>
            <a:stretch>
              <a:fillRect l="0" t="0" r="0" b="0"/>
            </a:stretch>
          </a:blipFill>
        </p:spPr>
      </p:sp>
      <p:sp>
        <p:nvSpPr>
          <p:cNvPr name="Freeform 3" id="3"/>
          <p:cNvSpPr/>
          <p:nvPr/>
        </p:nvSpPr>
        <p:spPr>
          <a:xfrm flipH="false" flipV="true" rot="5174410">
            <a:off x="8082003" y="16493"/>
            <a:ext cx="12029994" cy="10254014"/>
          </a:xfrm>
          <a:custGeom>
            <a:avLst/>
            <a:gdLst/>
            <a:ahLst/>
            <a:cxnLst/>
            <a:rect r="r" b="b" t="t" l="l"/>
            <a:pathLst>
              <a:path h="10254014" w="12029994">
                <a:moveTo>
                  <a:pt x="624595" y="10254014"/>
                </a:moveTo>
                <a:lnTo>
                  <a:pt x="12029994" y="9504499"/>
                </a:lnTo>
                <a:lnTo>
                  <a:pt x="11405399" y="0"/>
                </a:lnTo>
                <a:lnTo>
                  <a:pt x="0" y="749515"/>
                </a:lnTo>
                <a:lnTo>
                  <a:pt x="624595" y="10254014"/>
                </a:lnTo>
                <a:close/>
              </a:path>
            </a:pathLst>
          </a:custGeom>
          <a:blipFill>
            <a:blip r:embed="rId3"/>
            <a:stretch>
              <a:fillRect l="-15275" t="-2576" r="-7008" b="0"/>
            </a:stretch>
          </a:blipFill>
        </p:spPr>
      </p:sp>
      <p:sp>
        <p:nvSpPr>
          <p:cNvPr name="Freeform 4" id="4"/>
          <p:cNvSpPr/>
          <p:nvPr/>
        </p:nvSpPr>
        <p:spPr>
          <a:xfrm flipH="false" flipV="false" rot="-5400000">
            <a:off x="2132181" y="2915037"/>
            <a:ext cx="5125502" cy="7561024"/>
          </a:xfrm>
          <a:custGeom>
            <a:avLst/>
            <a:gdLst/>
            <a:ahLst/>
            <a:cxnLst/>
            <a:rect r="r" b="b" t="t" l="l"/>
            <a:pathLst>
              <a:path h="7561024" w="5125502">
                <a:moveTo>
                  <a:pt x="0" y="0"/>
                </a:moveTo>
                <a:lnTo>
                  <a:pt x="5125502" y="0"/>
                </a:lnTo>
                <a:lnTo>
                  <a:pt x="5125502" y="7561024"/>
                </a:lnTo>
                <a:lnTo>
                  <a:pt x="0" y="7561024"/>
                </a:lnTo>
                <a:lnTo>
                  <a:pt x="0" y="0"/>
                </a:lnTo>
                <a:close/>
              </a:path>
            </a:pathLst>
          </a:custGeom>
          <a:blipFill>
            <a:blip r:embed="rId4">
              <a:extLst>
                <a:ext uri="{96DAC541-7B7A-43D3-8B79-37D633B846F1}">
                  <asvg:svgBlip xmlns:asvg="http://schemas.microsoft.com/office/drawing/2016/SVG/main" r:embed="rId5"/>
                </a:ext>
              </a:extLst>
            </a:blip>
            <a:stretch>
              <a:fillRect l="0" t="-15748" r="-12073" b="0"/>
            </a:stretch>
          </a:blipFill>
          <a:ln cap="sq">
            <a:noFill/>
            <a:prstDash val="solid"/>
            <a:miter/>
          </a:ln>
        </p:spPr>
      </p:sp>
      <p:grpSp>
        <p:nvGrpSpPr>
          <p:cNvPr name="Group 5" id="5"/>
          <p:cNvGrpSpPr/>
          <p:nvPr/>
        </p:nvGrpSpPr>
        <p:grpSpPr>
          <a:xfrm rot="0">
            <a:off x="1047750" y="3542789"/>
            <a:ext cx="6972300" cy="5458336"/>
            <a:chOff x="0" y="0"/>
            <a:chExt cx="1836326" cy="1437586"/>
          </a:xfrm>
        </p:grpSpPr>
        <p:sp>
          <p:nvSpPr>
            <p:cNvPr name="Freeform 6" id="6"/>
            <p:cNvSpPr/>
            <p:nvPr/>
          </p:nvSpPr>
          <p:spPr>
            <a:xfrm flipH="false" flipV="false" rot="0">
              <a:off x="0" y="0"/>
              <a:ext cx="1836326" cy="1437586"/>
            </a:xfrm>
            <a:custGeom>
              <a:avLst/>
              <a:gdLst/>
              <a:ahLst/>
              <a:cxnLst/>
              <a:rect r="r" b="b" t="t" l="l"/>
              <a:pathLst>
                <a:path h="1437586" w="1836326">
                  <a:moveTo>
                    <a:pt x="0" y="0"/>
                  </a:moveTo>
                  <a:lnTo>
                    <a:pt x="1836326" y="0"/>
                  </a:lnTo>
                  <a:lnTo>
                    <a:pt x="1836326" y="1437586"/>
                  </a:lnTo>
                  <a:lnTo>
                    <a:pt x="0" y="1437586"/>
                  </a:lnTo>
                  <a:close/>
                </a:path>
              </a:pathLst>
            </a:custGeom>
            <a:solidFill>
              <a:srgbClr val="FFFCF3"/>
            </a:solidFill>
          </p:spPr>
        </p:sp>
        <p:sp>
          <p:nvSpPr>
            <p:cNvPr name="TextBox 7" id="7"/>
            <p:cNvSpPr txBox="true"/>
            <p:nvPr/>
          </p:nvSpPr>
          <p:spPr>
            <a:xfrm>
              <a:off x="0" y="-19050"/>
              <a:ext cx="1836326" cy="1456636"/>
            </a:xfrm>
            <a:prstGeom prst="rect">
              <a:avLst/>
            </a:prstGeom>
          </p:spPr>
          <p:txBody>
            <a:bodyPr anchor="ctr" rtlCol="false" tIns="50800" lIns="50800" bIns="50800" rIns="50800"/>
            <a:lstStyle/>
            <a:p>
              <a:pPr algn="ctr">
                <a:lnSpc>
                  <a:spcPts val="2060"/>
                </a:lnSpc>
              </a:pPr>
            </a:p>
          </p:txBody>
        </p:sp>
      </p:grpSp>
      <p:grpSp>
        <p:nvGrpSpPr>
          <p:cNvPr name="Group 8" id="8"/>
          <p:cNvGrpSpPr>
            <a:grpSpLocks noChangeAspect="true"/>
          </p:cNvGrpSpPr>
          <p:nvPr/>
        </p:nvGrpSpPr>
        <p:grpSpPr>
          <a:xfrm rot="267777">
            <a:off x="12573000" y="1422557"/>
            <a:ext cx="3619500" cy="5111868"/>
            <a:chOff x="0" y="0"/>
            <a:chExt cx="3267456" cy="4614672"/>
          </a:xfrm>
        </p:grpSpPr>
        <p:sp>
          <p:nvSpPr>
            <p:cNvPr name="Freeform 9" id="9"/>
            <p:cNvSpPr/>
            <p:nvPr/>
          </p:nvSpPr>
          <p:spPr>
            <a:xfrm flipH="false" flipV="false" rot="0">
              <a:off x="0" y="0"/>
              <a:ext cx="3267456" cy="4618736"/>
            </a:xfrm>
            <a:custGeom>
              <a:avLst/>
              <a:gdLst/>
              <a:ahLst/>
              <a:cxnLst/>
              <a:rect r="r" b="b" t="t" l="l"/>
              <a:pathLst>
                <a:path h="4618736" w="3267456">
                  <a:moveTo>
                    <a:pt x="3267456" y="4618736"/>
                  </a:moveTo>
                  <a:lnTo>
                    <a:pt x="0" y="4618736"/>
                  </a:lnTo>
                  <a:lnTo>
                    <a:pt x="0" y="0"/>
                  </a:lnTo>
                  <a:lnTo>
                    <a:pt x="3267456" y="0"/>
                  </a:lnTo>
                  <a:lnTo>
                    <a:pt x="3267456" y="4618736"/>
                  </a:lnTo>
                  <a:close/>
                </a:path>
              </a:pathLst>
            </a:custGeom>
            <a:blipFill>
              <a:blip r:embed="rId6"/>
              <a:stretch>
                <a:fillRect l="-4" t="0" r="-4" b="0"/>
              </a:stretch>
            </a:blipFill>
          </p:spPr>
        </p:sp>
        <p:sp>
          <p:nvSpPr>
            <p:cNvPr name="Freeform 10" id="10"/>
            <p:cNvSpPr/>
            <p:nvPr/>
          </p:nvSpPr>
          <p:spPr>
            <a:xfrm flipH="false" flipV="false" rot="0">
              <a:off x="144163" y="140959"/>
              <a:ext cx="2993427" cy="4317015"/>
            </a:xfrm>
            <a:custGeom>
              <a:avLst/>
              <a:gdLst/>
              <a:ahLst/>
              <a:cxnLst/>
              <a:rect r="r" b="b" t="t" l="l"/>
              <a:pathLst>
                <a:path h="4317015" w="2993427">
                  <a:moveTo>
                    <a:pt x="2993427" y="12700"/>
                  </a:moveTo>
                  <a:lnTo>
                    <a:pt x="2935892" y="4317015"/>
                  </a:lnTo>
                  <a:lnTo>
                    <a:pt x="0" y="4275547"/>
                  </a:lnTo>
                  <a:lnTo>
                    <a:pt x="0" y="0"/>
                  </a:lnTo>
                  <a:lnTo>
                    <a:pt x="2993427" y="12700"/>
                  </a:lnTo>
                  <a:close/>
                </a:path>
              </a:pathLst>
            </a:custGeom>
            <a:blipFill>
              <a:blip r:embed="rId7"/>
              <a:stretch>
                <a:fillRect l="-12463" t="0" r="-12463" b="0"/>
              </a:stretch>
            </a:blipFill>
          </p:spPr>
        </p:sp>
      </p:grpSp>
      <p:grpSp>
        <p:nvGrpSpPr>
          <p:cNvPr name="Group 11" id="11"/>
          <p:cNvGrpSpPr/>
          <p:nvPr/>
        </p:nvGrpSpPr>
        <p:grpSpPr>
          <a:xfrm rot="-295370">
            <a:off x="11838985" y="1233615"/>
            <a:ext cx="3429000" cy="762000"/>
            <a:chOff x="0" y="0"/>
            <a:chExt cx="903111" cy="200691"/>
          </a:xfrm>
        </p:grpSpPr>
        <p:sp>
          <p:nvSpPr>
            <p:cNvPr name="Freeform 12" id="12"/>
            <p:cNvSpPr/>
            <p:nvPr/>
          </p:nvSpPr>
          <p:spPr>
            <a:xfrm flipH="false" flipV="false" rot="0">
              <a:off x="0" y="0"/>
              <a:ext cx="903111" cy="200691"/>
            </a:xfrm>
            <a:custGeom>
              <a:avLst/>
              <a:gdLst/>
              <a:ahLst/>
              <a:cxnLst/>
              <a:rect r="r" b="b" t="t" l="l"/>
              <a:pathLst>
                <a:path h="200691" w="903111">
                  <a:moveTo>
                    <a:pt x="0" y="0"/>
                  </a:moveTo>
                  <a:lnTo>
                    <a:pt x="903111" y="0"/>
                  </a:lnTo>
                  <a:lnTo>
                    <a:pt x="903111" y="200691"/>
                  </a:lnTo>
                  <a:lnTo>
                    <a:pt x="0" y="200691"/>
                  </a:lnTo>
                  <a:close/>
                </a:path>
              </a:pathLst>
            </a:custGeom>
            <a:solidFill>
              <a:srgbClr val="EDCEBC"/>
            </a:solidFill>
            <a:ln cap="sq">
              <a:noFill/>
              <a:prstDash val="solid"/>
              <a:miter/>
            </a:ln>
          </p:spPr>
        </p:sp>
        <p:sp>
          <p:nvSpPr>
            <p:cNvPr name="TextBox 13" id="13"/>
            <p:cNvSpPr txBox="true"/>
            <p:nvPr/>
          </p:nvSpPr>
          <p:spPr>
            <a:xfrm>
              <a:off x="0" y="47625"/>
              <a:ext cx="903111" cy="153066"/>
            </a:xfrm>
            <a:prstGeom prst="rect">
              <a:avLst/>
            </a:prstGeom>
          </p:spPr>
          <p:txBody>
            <a:bodyPr anchor="ctr" rtlCol="false" tIns="50800" lIns="50800" bIns="50800" rIns="50800"/>
            <a:lstStyle/>
            <a:p>
              <a:pPr algn="ctr" marL="0" indent="0" lvl="0">
                <a:lnSpc>
                  <a:spcPts val="2999"/>
                </a:lnSpc>
                <a:spcBef>
                  <a:spcPct val="0"/>
                </a:spcBef>
              </a:pPr>
              <a:r>
                <a:rPr lang="en-US" sz="2999">
                  <a:solidFill>
                    <a:srgbClr val="000001"/>
                  </a:solidFill>
                  <a:latin typeface="Bobby Jones"/>
                  <a:ea typeface="Bobby Jones"/>
                  <a:cs typeface="Bobby Jones"/>
                  <a:sym typeface="Bobby Jones"/>
                </a:rPr>
                <a:t>FUNFACT</a:t>
              </a:r>
            </a:p>
          </p:txBody>
        </p:sp>
      </p:grpSp>
      <p:sp>
        <p:nvSpPr>
          <p:cNvPr name="Freeform 14" id="14"/>
          <p:cNvSpPr/>
          <p:nvPr/>
        </p:nvSpPr>
        <p:spPr>
          <a:xfrm flipH="false" flipV="false" rot="10693537">
            <a:off x="3840536" y="3378216"/>
            <a:ext cx="1272428" cy="329147"/>
          </a:xfrm>
          <a:custGeom>
            <a:avLst/>
            <a:gdLst/>
            <a:ahLst/>
            <a:cxnLst/>
            <a:rect r="r" b="b" t="t" l="l"/>
            <a:pathLst>
              <a:path h="329147" w="1272428">
                <a:moveTo>
                  <a:pt x="0" y="0"/>
                </a:moveTo>
                <a:lnTo>
                  <a:pt x="1272428" y="0"/>
                </a:lnTo>
                <a:lnTo>
                  <a:pt x="1272428" y="329147"/>
                </a:lnTo>
                <a:lnTo>
                  <a:pt x="0" y="329147"/>
                </a:lnTo>
                <a:lnTo>
                  <a:pt x="0" y="0"/>
                </a:lnTo>
                <a:close/>
              </a:path>
            </a:pathLst>
          </a:custGeom>
          <a:blipFill>
            <a:blip r:embed="rId8"/>
            <a:stretch>
              <a:fillRect l="-54076" t="0" r="-39930" b="0"/>
            </a:stretch>
          </a:blipFill>
        </p:spPr>
      </p:sp>
      <p:sp>
        <p:nvSpPr>
          <p:cNvPr name="Freeform 15" id="15"/>
          <p:cNvSpPr/>
          <p:nvPr/>
        </p:nvSpPr>
        <p:spPr>
          <a:xfrm flipH="true" flipV="false" rot="1429548">
            <a:off x="11235884" y="4816389"/>
            <a:ext cx="769232" cy="2413278"/>
          </a:xfrm>
          <a:custGeom>
            <a:avLst/>
            <a:gdLst/>
            <a:ahLst/>
            <a:cxnLst/>
            <a:rect r="r" b="b" t="t" l="l"/>
            <a:pathLst>
              <a:path h="2413278" w="769232">
                <a:moveTo>
                  <a:pt x="769232" y="0"/>
                </a:moveTo>
                <a:lnTo>
                  <a:pt x="0" y="0"/>
                </a:lnTo>
                <a:lnTo>
                  <a:pt x="0" y="2413278"/>
                </a:lnTo>
                <a:lnTo>
                  <a:pt x="769232" y="2413278"/>
                </a:lnTo>
                <a:lnTo>
                  <a:pt x="769232"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6" id="16"/>
          <p:cNvSpPr txBox="true"/>
          <p:nvPr/>
        </p:nvSpPr>
        <p:spPr>
          <a:xfrm rot="0">
            <a:off x="11453757" y="7048500"/>
            <a:ext cx="5805543" cy="2676525"/>
          </a:xfrm>
          <a:prstGeom prst="rect">
            <a:avLst/>
          </a:prstGeom>
        </p:spPr>
        <p:txBody>
          <a:bodyPr anchor="t" rtlCol="false" tIns="0" lIns="0" bIns="0" rIns="0">
            <a:spAutoFit/>
          </a:bodyPr>
          <a:lstStyle/>
          <a:p>
            <a:pPr algn="ctr">
              <a:lnSpc>
                <a:spcPts val="3120"/>
              </a:lnSpc>
            </a:pPr>
            <a:r>
              <a:rPr lang="en-US" sz="2600">
                <a:solidFill>
                  <a:srgbClr val="000001"/>
                </a:solidFill>
                <a:latin typeface="DM Sans"/>
                <a:ea typeface="DM Sans"/>
                <a:cs typeface="DM Sans"/>
                <a:sym typeface="DM Sans"/>
              </a:rPr>
              <a:t>Drozdy žijúce v mestách trpia omnoho menším stresom zo zimy než tie v lese, kvôli čomu sa často rozhodnú</a:t>
            </a:r>
            <a:r>
              <a:rPr lang="en-US" sz="2600">
                <a:solidFill>
                  <a:srgbClr val="000001"/>
                </a:solidFill>
                <a:latin typeface="DM Sans"/>
                <a:ea typeface="DM Sans"/>
                <a:cs typeface="DM Sans"/>
                <a:sym typeface="DM Sans"/>
              </a:rPr>
              <a:t> úplne vynechať migráciu a zostávajú na našich sídliskách po celý rok. </a:t>
            </a:r>
          </a:p>
          <a:p>
            <a:pPr algn="ctr">
              <a:lnSpc>
                <a:spcPts val="2640"/>
              </a:lnSpc>
            </a:pPr>
            <a:r>
              <a:rPr lang="en-US" sz="2200">
                <a:solidFill>
                  <a:srgbClr val="000001"/>
                </a:solidFill>
                <a:latin typeface="DM Sans"/>
                <a:ea typeface="DM Sans"/>
                <a:cs typeface="DM Sans"/>
                <a:sym typeface="DM Sans"/>
              </a:rPr>
              <a:t>Zdroj: Partecke, Schwabl, Gwinner, 2006</a:t>
            </a:r>
          </a:p>
        </p:txBody>
      </p:sp>
      <p:sp>
        <p:nvSpPr>
          <p:cNvPr name="TextBox 17" id="17"/>
          <p:cNvSpPr txBox="true"/>
          <p:nvPr/>
        </p:nvSpPr>
        <p:spPr>
          <a:xfrm rot="0">
            <a:off x="1333500" y="3940391"/>
            <a:ext cx="6286500" cy="4457700"/>
          </a:xfrm>
          <a:prstGeom prst="rect">
            <a:avLst/>
          </a:prstGeom>
        </p:spPr>
        <p:txBody>
          <a:bodyPr anchor="t" rtlCol="false" tIns="0" lIns="0" bIns="0" rIns="0">
            <a:spAutoFit/>
          </a:bodyPr>
          <a:lstStyle/>
          <a:p>
            <a:pPr algn="ctr">
              <a:lnSpc>
                <a:spcPts val="3900"/>
              </a:lnSpc>
            </a:pPr>
            <a:r>
              <a:rPr lang="en-US" sz="3000">
                <a:solidFill>
                  <a:srgbClr val="000001"/>
                </a:solidFill>
                <a:latin typeface="DM Sans"/>
                <a:ea typeface="DM Sans"/>
                <a:cs typeface="DM Sans"/>
                <a:sym typeface="DM Sans"/>
              </a:rPr>
              <a:t>Drozd čierny bol pôvodne plachým lesným vtákom, no dnes patrí k najodvážnejším obyvateľom sídlisk.</a:t>
            </a:r>
          </a:p>
          <a:p>
            <a:pPr algn="ctr">
              <a:lnSpc>
                <a:spcPts val="3900"/>
              </a:lnSpc>
            </a:pPr>
            <a:r>
              <a:rPr lang="en-US" sz="3000">
                <a:solidFill>
                  <a:srgbClr val="000001"/>
                </a:solidFill>
                <a:latin typeface="DM Sans"/>
                <a:ea typeface="DM Sans"/>
                <a:cs typeface="DM Sans"/>
                <a:sym typeface="DM Sans"/>
              </a:rPr>
              <a:t>Prispôsobil sa mestskému ruchu a svoj spev posunul do skorých ranných hodín, aby prekričal dopravu.</a:t>
            </a:r>
          </a:p>
          <a:p>
            <a:pPr algn="ctr">
              <a:lnSpc>
                <a:spcPts val="3900"/>
              </a:lnSpc>
            </a:pPr>
            <a:r>
              <a:rPr lang="en-US" sz="3000">
                <a:solidFill>
                  <a:srgbClr val="000001"/>
                </a:solidFill>
                <a:latin typeface="DM Sans"/>
                <a:ea typeface="DM Sans"/>
                <a:cs typeface="DM Sans"/>
                <a:sym typeface="DM Sans"/>
              </a:rPr>
              <a:t>Živia sa ovocím, poskakujú po zemi a prilietajú v kŕdľoch.</a:t>
            </a:r>
          </a:p>
        </p:txBody>
      </p:sp>
      <p:sp>
        <p:nvSpPr>
          <p:cNvPr name="TextBox 18" id="18"/>
          <p:cNvSpPr txBox="true"/>
          <p:nvPr/>
        </p:nvSpPr>
        <p:spPr>
          <a:xfrm rot="0">
            <a:off x="1333500" y="1457325"/>
            <a:ext cx="6286500" cy="1783718"/>
          </a:xfrm>
          <a:prstGeom prst="rect">
            <a:avLst/>
          </a:prstGeom>
        </p:spPr>
        <p:txBody>
          <a:bodyPr anchor="t" rtlCol="false" tIns="0" lIns="0" bIns="0" rIns="0">
            <a:spAutoFit/>
          </a:bodyPr>
          <a:lstStyle/>
          <a:p>
            <a:pPr algn="l">
              <a:lnSpc>
                <a:spcPts val="8000"/>
              </a:lnSpc>
            </a:pPr>
            <a:r>
              <a:rPr lang="en-US" sz="8000">
                <a:solidFill>
                  <a:srgbClr val="000001"/>
                </a:solidFill>
                <a:latin typeface="Bobby Jones"/>
                <a:ea typeface="Bobby Jones"/>
                <a:cs typeface="Bobby Jones"/>
                <a:sym typeface="Bobby Jones"/>
              </a:rPr>
              <a:t>Drozd Cierny</a:t>
            </a:r>
          </a:p>
          <a:p>
            <a:pPr algn="l" marL="0" indent="0" lvl="0">
              <a:lnSpc>
                <a:spcPts val="5700"/>
              </a:lnSpc>
              <a:spcBef>
                <a:spcPct val="0"/>
              </a:spcBef>
            </a:pPr>
            <a:r>
              <a:rPr lang="en-US" sz="5700">
                <a:solidFill>
                  <a:srgbClr val="000001"/>
                </a:solidFill>
                <a:latin typeface="Bobby Jones"/>
                <a:ea typeface="Bobby Jones"/>
                <a:cs typeface="Bobby Jones"/>
                <a:sym typeface="Bobby Jones"/>
              </a:rPr>
              <a:t>lat. Turdus merula</a:t>
            </a:r>
          </a:p>
        </p:txBody>
      </p:sp>
      <p:sp>
        <p:nvSpPr>
          <p:cNvPr name="Freeform 19" id="19"/>
          <p:cNvSpPr/>
          <p:nvPr/>
        </p:nvSpPr>
        <p:spPr>
          <a:xfrm flipH="false" flipV="false" rot="5756121">
            <a:off x="15453875" y="4490241"/>
            <a:ext cx="1444685" cy="271433"/>
          </a:xfrm>
          <a:custGeom>
            <a:avLst/>
            <a:gdLst/>
            <a:ahLst/>
            <a:cxnLst/>
            <a:rect r="r" b="b" t="t" l="l"/>
            <a:pathLst>
              <a:path h="271433" w="1444685">
                <a:moveTo>
                  <a:pt x="0" y="0"/>
                </a:moveTo>
                <a:lnTo>
                  <a:pt x="1444685" y="0"/>
                </a:lnTo>
                <a:lnTo>
                  <a:pt x="1444685" y="271433"/>
                </a:lnTo>
                <a:lnTo>
                  <a:pt x="0" y="271433"/>
                </a:lnTo>
                <a:lnTo>
                  <a:pt x="0" y="0"/>
                </a:lnTo>
                <a:close/>
              </a:path>
            </a:pathLst>
          </a:custGeom>
          <a:blipFill>
            <a:blip r:embed="rId8"/>
            <a:stretch>
              <a:fillRect l="0" t="0" r="-40913" b="0"/>
            </a:stretch>
          </a:blipFill>
        </p:spPr>
      </p:sp>
      <p:sp>
        <p:nvSpPr>
          <p:cNvPr name="TextBox 20" id="20"/>
          <p:cNvSpPr txBox="true"/>
          <p:nvPr/>
        </p:nvSpPr>
        <p:spPr>
          <a:xfrm rot="0">
            <a:off x="4372868" y="1184707"/>
            <a:ext cx="322064" cy="1317625"/>
          </a:xfrm>
          <a:prstGeom prst="rect">
            <a:avLst/>
          </a:prstGeom>
        </p:spPr>
        <p:txBody>
          <a:bodyPr anchor="t" rtlCol="false" tIns="0" lIns="0" bIns="0" rIns="0">
            <a:spAutoFit/>
          </a:bodyPr>
          <a:lstStyle/>
          <a:p>
            <a:pPr algn="ctr">
              <a:lnSpc>
                <a:spcPts val="10400"/>
              </a:lnSpc>
              <a:spcBef>
                <a:spcPct val="0"/>
              </a:spcBef>
            </a:pPr>
            <a:r>
              <a:rPr lang="en-US" sz="8000">
                <a:solidFill>
                  <a:srgbClr val="000001"/>
                </a:solidFill>
                <a:latin typeface="Bobby Jones"/>
                <a:ea typeface="Bobby Jones"/>
                <a:cs typeface="Bobby Jones"/>
                <a:sym typeface="Bobby Jones"/>
              </a:rPr>
              <a:t>ˇ</a:t>
            </a:r>
          </a:p>
        </p:txBody>
      </p:sp>
    </p:spTree>
  </p:cSld>
  <p:clrMapOvr>
    <a:masterClrMapping/>
  </p:clrMapOvr>
  <p:transition spd="fast">
    <p:fade/>
  </p:transition>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C5D0D3"/>
        </a:solidFill>
      </p:bgPr>
    </p:bg>
    <p:spTree>
      <p:nvGrpSpPr>
        <p:cNvPr id="1" name=""/>
        <p:cNvGrpSpPr/>
        <p:nvPr/>
      </p:nvGrpSpPr>
      <p:grpSpPr>
        <a:xfrm>
          <a:off x="0" y="0"/>
          <a:ext cx="0" cy="0"/>
          <a:chOff x="0" y="0"/>
          <a:chExt cx="0" cy="0"/>
        </a:xfrm>
      </p:grpSpPr>
      <p:grpSp>
        <p:nvGrpSpPr>
          <p:cNvPr name="Group 2" id="2"/>
          <p:cNvGrpSpPr/>
          <p:nvPr/>
        </p:nvGrpSpPr>
        <p:grpSpPr>
          <a:xfrm rot="0">
            <a:off x="8572500" y="3048000"/>
            <a:ext cx="8382000" cy="6096000"/>
            <a:chOff x="0" y="0"/>
            <a:chExt cx="2207605" cy="1605531"/>
          </a:xfrm>
        </p:grpSpPr>
        <p:sp>
          <p:nvSpPr>
            <p:cNvPr name="Freeform 3" id="3"/>
            <p:cNvSpPr/>
            <p:nvPr/>
          </p:nvSpPr>
          <p:spPr>
            <a:xfrm flipH="false" flipV="false" rot="0">
              <a:off x="0" y="0"/>
              <a:ext cx="2207605" cy="1605531"/>
            </a:xfrm>
            <a:custGeom>
              <a:avLst/>
              <a:gdLst/>
              <a:ahLst/>
              <a:cxnLst/>
              <a:rect r="r" b="b" t="t" l="l"/>
              <a:pathLst>
                <a:path h="1605531" w="2207605">
                  <a:moveTo>
                    <a:pt x="0" y="0"/>
                  </a:moveTo>
                  <a:lnTo>
                    <a:pt x="2207605" y="0"/>
                  </a:lnTo>
                  <a:lnTo>
                    <a:pt x="2207605" y="1605531"/>
                  </a:lnTo>
                  <a:lnTo>
                    <a:pt x="0" y="1605531"/>
                  </a:lnTo>
                  <a:close/>
                </a:path>
              </a:pathLst>
            </a:custGeom>
            <a:solidFill>
              <a:srgbClr val="FFFCF3"/>
            </a:solidFill>
          </p:spPr>
        </p:sp>
        <p:sp>
          <p:nvSpPr>
            <p:cNvPr name="TextBox 4" id="4"/>
            <p:cNvSpPr txBox="true"/>
            <p:nvPr/>
          </p:nvSpPr>
          <p:spPr>
            <a:xfrm>
              <a:off x="0" y="-19050"/>
              <a:ext cx="2207605" cy="1624581"/>
            </a:xfrm>
            <a:prstGeom prst="rect">
              <a:avLst/>
            </a:prstGeom>
          </p:spPr>
          <p:txBody>
            <a:bodyPr anchor="ctr" rtlCol="false" tIns="50800" lIns="50800" bIns="50800" rIns="50800"/>
            <a:lstStyle/>
            <a:p>
              <a:pPr algn="ctr">
                <a:lnSpc>
                  <a:spcPts val="2060"/>
                </a:lnSpc>
              </a:pPr>
            </a:p>
          </p:txBody>
        </p:sp>
      </p:grpSp>
      <p:sp>
        <p:nvSpPr>
          <p:cNvPr name="Freeform 5" id="5"/>
          <p:cNvSpPr/>
          <p:nvPr/>
        </p:nvSpPr>
        <p:spPr>
          <a:xfrm flipH="false" flipV="false" rot="5400000">
            <a:off x="9566411" y="2543805"/>
            <a:ext cx="1923339" cy="3276051"/>
          </a:xfrm>
          <a:custGeom>
            <a:avLst/>
            <a:gdLst/>
            <a:ahLst/>
            <a:cxnLst/>
            <a:rect r="r" b="b" t="t" l="l"/>
            <a:pathLst>
              <a:path h="3276051" w="1923339">
                <a:moveTo>
                  <a:pt x="0" y="0"/>
                </a:moveTo>
                <a:lnTo>
                  <a:pt x="1923339" y="0"/>
                </a:lnTo>
                <a:lnTo>
                  <a:pt x="1923339" y="3276051"/>
                </a:lnTo>
                <a:lnTo>
                  <a:pt x="0" y="3276051"/>
                </a:lnTo>
                <a:lnTo>
                  <a:pt x="0" y="0"/>
                </a:lnTo>
                <a:close/>
              </a:path>
            </a:pathLst>
          </a:custGeom>
          <a:blipFill>
            <a:blip r:embed="rId2">
              <a:extLst>
                <a:ext uri="{96DAC541-7B7A-43D3-8B79-37D633B846F1}">
                  <asvg:svgBlip xmlns:asvg="http://schemas.microsoft.com/office/drawing/2016/SVG/main" r:embed="rId3"/>
                </a:ext>
              </a:extLst>
            </a:blip>
            <a:stretch>
              <a:fillRect l="0" t="0" r="-8083" b="0"/>
            </a:stretch>
          </a:blipFill>
        </p:spPr>
      </p:sp>
      <p:grpSp>
        <p:nvGrpSpPr>
          <p:cNvPr name="Group 6" id="6"/>
          <p:cNvGrpSpPr>
            <a:grpSpLocks noChangeAspect="true"/>
          </p:cNvGrpSpPr>
          <p:nvPr/>
        </p:nvGrpSpPr>
        <p:grpSpPr>
          <a:xfrm rot="0">
            <a:off x="9765396" y="3591157"/>
            <a:ext cx="5996209" cy="3991341"/>
            <a:chOff x="0" y="0"/>
            <a:chExt cx="6210300" cy="4133850"/>
          </a:xfrm>
        </p:grpSpPr>
        <p:sp>
          <p:nvSpPr>
            <p:cNvPr name="Freeform 7" id="7"/>
            <p:cNvSpPr/>
            <p:nvPr/>
          </p:nvSpPr>
          <p:spPr>
            <a:xfrm flipH="false" flipV="false" rot="0">
              <a:off x="25400" y="12700"/>
              <a:ext cx="6033770" cy="4095750"/>
            </a:xfrm>
            <a:custGeom>
              <a:avLst/>
              <a:gdLst/>
              <a:ahLst/>
              <a:cxnLst/>
              <a:rect r="r" b="b" t="t" l="l"/>
              <a:pathLst>
                <a:path h="4095750" w="6033770">
                  <a:moveTo>
                    <a:pt x="6033770" y="4095750"/>
                  </a:moveTo>
                  <a:lnTo>
                    <a:pt x="0" y="4095750"/>
                  </a:lnTo>
                  <a:lnTo>
                    <a:pt x="0" y="0"/>
                  </a:lnTo>
                  <a:lnTo>
                    <a:pt x="6033770" y="0"/>
                  </a:lnTo>
                  <a:lnTo>
                    <a:pt x="6033770" y="4095750"/>
                  </a:lnTo>
                  <a:close/>
                </a:path>
              </a:pathLst>
            </a:custGeom>
            <a:blipFill>
              <a:blip r:embed="rId4"/>
              <a:stretch>
                <a:fillRect l="0" t="-4139" r="0" b="-4139"/>
              </a:stretch>
            </a:blipFill>
          </p:spPr>
        </p:sp>
        <p:sp>
          <p:nvSpPr>
            <p:cNvPr name="Freeform 8" id="8"/>
            <p:cNvSpPr/>
            <p:nvPr/>
          </p:nvSpPr>
          <p:spPr>
            <a:xfrm flipH="false" flipV="false" rot="0">
              <a:off x="0" y="0"/>
              <a:ext cx="6210300" cy="4133850"/>
            </a:xfrm>
            <a:custGeom>
              <a:avLst/>
              <a:gdLst/>
              <a:ahLst/>
              <a:cxnLst/>
              <a:rect r="r" b="b" t="t" l="l"/>
              <a:pathLst>
                <a:path h="4133850" w="6210300">
                  <a:moveTo>
                    <a:pt x="6210300" y="4133850"/>
                  </a:moveTo>
                  <a:lnTo>
                    <a:pt x="0" y="4133850"/>
                  </a:lnTo>
                  <a:lnTo>
                    <a:pt x="0" y="0"/>
                  </a:lnTo>
                  <a:lnTo>
                    <a:pt x="6210300" y="0"/>
                  </a:lnTo>
                  <a:lnTo>
                    <a:pt x="6210300" y="4133850"/>
                  </a:lnTo>
                  <a:close/>
                </a:path>
              </a:pathLst>
            </a:custGeom>
            <a:blipFill>
              <a:blip r:embed="rId5"/>
              <a:stretch>
                <a:fillRect l="0" t="-264" r="0" b="-264"/>
              </a:stretch>
            </a:blipFill>
          </p:spPr>
        </p:sp>
      </p:grpSp>
      <p:sp>
        <p:nvSpPr>
          <p:cNvPr name="Freeform 9" id="9"/>
          <p:cNvSpPr/>
          <p:nvPr/>
        </p:nvSpPr>
        <p:spPr>
          <a:xfrm flipH="false" flipV="false" rot="-5400000">
            <a:off x="2297297" y="3440297"/>
            <a:ext cx="5136951" cy="6270455"/>
          </a:xfrm>
          <a:custGeom>
            <a:avLst/>
            <a:gdLst/>
            <a:ahLst/>
            <a:cxnLst/>
            <a:rect r="r" b="b" t="t" l="l"/>
            <a:pathLst>
              <a:path h="6270455" w="5136951">
                <a:moveTo>
                  <a:pt x="0" y="0"/>
                </a:moveTo>
                <a:lnTo>
                  <a:pt x="5136951" y="0"/>
                </a:lnTo>
                <a:lnTo>
                  <a:pt x="5136951" y="6270455"/>
                </a:lnTo>
                <a:lnTo>
                  <a:pt x="0" y="6270455"/>
                </a:lnTo>
                <a:lnTo>
                  <a:pt x="0" y="0"/>
                </a:lnTo>
                <a:close/>
              </a:path>
            </a:pathLst>
          </a:custGeom>
          <a:blipFill>
            <a:blip r:embed="rId6">
              <a:extLst>
                <a:ext uri="{96DAC541-7B7A-43D3-8B79-37D633B846F1}">
                  <asvg:svgBlip xmlns:asvg="http://schemas.microsoft.com/office/drawing/2016/SVG/main" r:embed="rId7"/>
                </a:ext>
              </a:extLst>
            </a:blip>
            <a:stretch>
              <a:fillRect l="0" t="-24813" r="0" b="0"/>
            </a:stretch>
          </a:blipFill>
        </p:spPr>
      </p:sp>
      <p:grpSp>
        <p:nvGrpSpPr>
          <p:cNvPr name="Group 10" id="10"/>
          <p:cNvGrpSpPr/>
          <p:nvPr/>
        </p:nvGrpSpPr>
        <p:grpSpPr>
          <a:xfrm rot="0">
            <a:off x="1333500" y="3048000"/>
            <a:ext cx="6286500" cy="5524500"/>
            <a:chOff x="0" y="0"/>
            <a:chExt cx="1655704" cy="1455012"/>
          </a:xfrm>
        </p:grpSpPr>
        <p:sp>
          <p:nvSpPr>
            <p:cNvPr name="Freeform 11" id="11"/>
            <p:cNvSpPr/>
            <p:nvPr/>
          </p:nvSpPr>
          <p:spPr>
            <a:xfrm flipH="false" flipV="false" rot="0">
              <a:off x="0" y="0"/>
              <a:ext cx="1655704" cy="1455012"/>
            </a:xfrm>
            <a:custGeom>
              <a:avLst/>
              <a:gdLst/>
              <a:ahLst/>
              <a:cxnLst/>
              <a:rect r="r" b="b" t="t" l="l"/>
              <a:pathLst>
                <a:path h="1455012" w="1655704">
                  <a:moveTo>
                    <a:pt x="0" y="0"/>
                  </a:moveTo>
                  <a:lnTo>
                    <a:pt x="1655704" y="0"/>
                  </a:lnTo>
                  <a:lnTo>
                    <a:pt x="1655704" y="1455012"/>
                  </a:lnTo>
                  <a:lnTo>
                    <a:pt x="0" y="1455012"/>
                  </a:lnTo>
                  <a:close/>
                </a:path>
              </a:pathLst>
            </a:custGeom>
            <a:solidFill>
              <a:srgbClr val="FFFCF3"/>
            </a:solidFill>
          </p:spPr>
        </p:sp>
        <p:sp>
          <p:nvSpPr>
            <p:cNvPr name="TextBox 12" id="12"/>
            <p:cNvSpPr txBox="true"/>
            <p:nvPr/>
          </p:nvSpPr>
          <p:spPr>
            <a:xfrm>
              <a:off x="0" y="-19050"/>
              <a:ext cx="1655704" cy="1474062"/>
            </a:xfrm>
            <a:prstGeom prst="rect">
              <a:avLst/>
            </a:prstGeom>
          </p:spPr>
          <p:txBody>
            <a:bodyPr anchor="ctr" rtlCol="false" tIns="50800" lIns="50800" bIns="50800" rIns="50800"/>
            <a:lstStyle/>
            <a:p>
              <a:pPr algn="ctr">
                <a:lnSpc>
                  <a:spcPts val="2060"/>
                </a:lnSpc>
              </a:pPr>
            </a:p>
          </p:txBody>
        </p:sp>
      </p:grpSp>
      <p:grpSp>
        <p:nvGrpSpPr>
          <p:cNvPr name="Group 13" id="13"/>
          <p:cNvGrpSpPr/>
          <p:nvPr/>
        </p:nvGrpSpPr>
        <p:grpSpPr>
          <a:xfrm rot="0">
            <a:off x="1563886" y="3299479"/>
            <a:ext cx="5825729" cy="5021541"/>
            <a:chOff x="0" y="0"/>
            <a:chExt cx="7767638" cy="6695389"/>
          </a:xfrm>
        </p:grpSpPr>
        <p:sp>
          <p:nvSpPr>
            <p:cNvPr name="Freeform 14" id="14"/>
            <p:cNvSpPr/>
            <p:nvPr/>
          </p:nvSpPr>
          <p:spPr>
            <a:xfrm flipH="false" flipV="false" rot="0">
              <a:off x="0" y="0"/>
              <a:ext cx="1618871" cy="6695389"/>
            </a:xfrm>
            <a:custGeom>
              <a:avLst/>
              <a:gdLst/>
              <a:ahLst/>
              <a:cxnLst/>
              <a:rect r="r" b="b" t="t" l="l"/>
              <a:pathLst>
                <a:path h="6695389" w="1618871">
                  <a:moveTo>
                    <a:pt x="0" y="0"/>
                  </a:moveTo>
                  <a:lnTo>
                    <a:pt x="1618871" y="0"/>
                  </a:lnTo>
                  <a:lnTo>
                    <a:pt x="1618871" y="6695389"/>
                  </a:lnTo>
                  <a:lnTo>
                    <a:pt x="0" y="6695389"/>
                  </a:lnTo>
                  <a:lnTo>
                    <a:pt x="0" y="0"/>
                  </a:lnTo>
                  <a:close/>
                </a:path>
              </a:pathLst>
            </a:custGeom>
            <a:blipFill>
              <a:blip r:embed="rId8">
                <a:extLst>
                  <a:ext uri="{96DAC541-7B7A-43D3-8B79-37D633B846F1}">
                    <asvg:svgBlip xmlns:asvg="http://schemas.microsoft.com/office/drawing/2016/SVG/main" r:embed="rId9"/>
                  </a:ext>
                </a:extLst>
              </a:blip>
              <a:stretch>
                <a:fillRect l="0" t="0" r="-150406" b="0"/>
              </a:stretch>
            </a:blipFill>
          </p:spPr>
        </p:sp>
        <p:sp>
          <p:nvSpPr>
            <p:cNvPr name="Freeform 15" id="15"/>
            <p:cNvSpPr/>
            <p:nvPr/>
          </p:nvSpPr>
          <p:spPr>
            <a:xfrm flipH="false" flipV="false" rot="0">
              <a:off x="6148767" y="0"/>
              <a:ext cx="1618871" cy="6695389"/>
            </a:xfrm>
            <a:custGeom>
              <a:avLst/>
              <a:gdLst/>
              <a:ahLst/>
              <a:cxnLst/>
              <a:rect r="r" b="b" t="t" l="l"/>
              <a:pathLst>
                <a:path h="6695389" w="1618871">
                  <a:moveTo>
                    <a:pt x="0" y="0"/>
                  </a:moveTo>
                  <a:lnTo>
                    <a:pt x="1618871" y="0"/>
                  </a:lnTo>
                  <a:lnTo>
                    <a:pt x="1618871" y="6695389"/>
                  </a:lnTo>
                  <a:lnTo>
                    <a:pt x="0" y="6695389"/>
                  </a:lnTo>
                  <a:lnTo>
                    <a:pt x="0" y="0"/>
                  </a:lnTo>
                  <a:close/>
                </a:path>
              </a:pathLst>
            </a:custGeom>
            <a:blipFill>
              <a:blip r:embed="rId8">
                <a:extLst>
                  <a:ext uri="{96DAC541-7B7A-43D3-8B79-37D633B846F1}">
                    <asvg:svgBlip xmlns:asvg="http://schemas.microsoft.com/office/drawing/2016/SVG/main" r:embed="rId9"/>
                  </a:ext>
                </a:extLst>
              </a:blip>
              <a:stretch>
                <a:fillRect l="-150406" t="0" r="0" b="0"/>
              </a:stretch>
            </a:blipFill>
          </p:spPr>
        </p:sp>
      </p:grpSp>
      <p:sp>
        <p:nvSpPr>
          <p:cNvPr name="Freeform 16" id="16"/>
          <p:cNvSpPr/>
          <p:nvPr/>
        </p:nvSpPr>
        <p:spPr>
          <a:xfrm flipH="false" flipV="false" rot="0">
            <a:off x="4153100" y="2742415"/>
            <a:ext cx="647299" cy="611169"/>
          </a:xfrm>
          <a:custGeom>
            <a:avLst/>
            <a:gdLst/>
            <a:ahLst/>
            <a:cxnLst/>
            <a:rect r="r" b="b" t="t" l="l"/>
            <a:pathLst>
              <a:path h="611169" w="647299">
                <a:moveTo>
                  <a:pt x="0" y="0"/>
                </a:moveTo>
                <a:lnTo>
                  <a:pt x="647300" y="0"/>
                </a:lnTo>
                <a:lnTo>
                  <a:pt x="647300" y="611170"/>
                </a:lnTo>
                <a:lnTo>
                  <a:pt x="0" y="611170"/>
                </a:lnTo>
                <a:lnTo>
                  <a:pt x="0" y="0"/>
                </a:lnTo>
                <a:close/>
              </a:path>
            </a:pathLst>
          </a:custGeom>
          <a:blipFill>
            <a:blip r:embed="rId10"/>
            <a:stretch>
              <a:fillRect l="0" t="0" r="0" b="0"/>
            </a:stretch>
          </a:blipFill>
        </p:spPr>
      </p:sp>
      <p:sp>
        <p:nvSpPr>
          <p:cNvPr name="TextBox 17" id="17"/>
          <p:cNvSpPr txBox="true"/>
          <p:nvPr/>
        </p:nvSpPr>
        <p:spPr>
          <a:xfrm rot="0">
            <a:off x="1905000" y="3502381"/>
            <a:ext cx="5143500" cy="679450"/>
          </a:xfrm>
          <a:prstGeom prst="rect">
            <a:avLst/>
          </a:prstGeom>
        </p:spPr>
        <p:txBody>
          <a:bodyPr anchor="t" rtlCol="false" tIns="0" lIns="0" bIns="0" rIns="0">
            <a:spAutoFit/>
          </a:bodyPr>
          <a:lstStyle/>
          <a:p>
            <a:pPr algn="ctr" marL="0" indent="0" lvl="0">
              <a:lnSpc>
                <a:spcPts val="5000"/>
              </a:lnSpc>
              <a:spcBef>
                <a:spcPct val="0"/>
              </a:spcBef>
            </a:pPr>
            <a:r>
              <a:rPr lang="en-US" sz="5000">
                <a:solidFill>
                  <a:srgbClr val="000001"/>
                </a:solidFill>
                <a:latin typeface="Bobby Jones Condensed"/>
                <a:ea typeface="Bobby Jones Condensed"/>
                <a:cs typeface="Bobby Jones Condensed"/>
                <a:sym typeface="Bobby Jones Condensed"/>
              </a:rPr>
              <a:t>malý génius? </a:t>
            </a:r>
          </a:p>
        </p:txBody>
      </p:sp>
      <p:sp>
        <p:nvSpPr>
          <p:cNvPr name="TextBox 18" id="18"/>
          <p:cNvSpPr txBox="true"/>
          <p:nvPr/>
        </p:nvSpPr>
        <p:spPr>
          <a:xfrm rot="0">
            <a:off x="1563886" y="4153256"/>
            <a:ext cx="5672016" cy="4066462"/>
          </a:xfrm>
          <a:prstGeom prst="rect">
            <a:avLst/>
          </a:prstGeom>
        </p:spPr>
        <p:txBody>
          <a:bodyPr anchor="t" rtlCol="false" tIns="0" lIns="0" bIns="0" rIns="0">
            <a:spAutoFit/>
          </a:bodyPr>
          <a:lstStyle/>
          <a:p>
            <a:pPr algn="ctr" marL="0" indent="0" lvl="0">
              <a:lnSpc>
                <a:spcPts val="3128"/>
              </a:lnSpc>
            </a:pPr>
            <a:r>
              <a:rPr lang="en-US" sz="2406">
                <a:solidFill>
                  <a:srgbClr val="000001"/>
                </a:solidFill>
                <a:latin typeface="DM Sans"/>
                <a:ea typeface="DM Sans"/>
                <a:cs typeface="DM Sans"/>
                <a:sym typeface="DM Sans"/>
              </a:rPr>
              <a:t>Str</a:t>
            </a:r>
            <a:r>
              <a:rPr lang="en-US" sz="2406" strike="noStrike" u="none">
                <a:solidFill>
                  <a:srgbClr val="000001"/>
                </a:solidFill>
                <a:latin typeface="DM Sans"/>
                <a:ea typeface="DM Sans"/>
                <a:cs typeface="DM Sans"/>
                <a:sym typeface="DM Sans"/>
              </a:rPr>
              <a:t>aka obyčajná patrí k najinteligentnejším tvorom našej planéty. </a:t>
            </a:r>
          </a:p>
          <a:p>
            <a:pPr algn="ctr" marL="0" indent="0" lvl="0">
              <a:lnSpc>
                <a:spcPts val="2868"/>
              </a:lnSpc>
            </a:pPr>
            <a:r>
              <a:rPr lang="en-US" sz="2206" strike="noStrike" u="none">
                <a:solidFill>
                  <a:srgbClr val="000001"/>
                </a:solidFill>
                <a:latin typeface="DM Sans"/>
                <a:ea typeface="DM Sans"/>
                <a:cs typeface="DM Sans"/>
                <a:sym typeface="DM Sans"/>
              </a:rPr>
              <a:t>V mestskom prostredí dokáže efektívne využívať ľudské zdroje, pamätá si tváre ľudí a učí sa otvárať odpadkové koše. </a:t>
            </a:r>
          </a:p>
          <a:p>
            <a:pPr algn="ctr" marL="0" indent="0" lvl="0">
              <a:lnSpc>
                <a:spcPts val="2868"/>
              </a:lnSpc>
            </a:pPr>
            <a:r>
              <a:rPr lang="en-US" sz="2206" strike="noStrike" u="none">
                <a:solidFill>
                  <a:srgbClr val="000001"/>
                </a:solidFill>
                <a:latin typeface="DM Sans"/>
                <a:ea typeface="DM Sans"/>
                <a:cs typeface="DM Sans"/>
                <a:sym typeface="DM Sans"/>
              </a:rPr>
              <a:t>V lete a na jeseň v potrave prevažujú rôzne plody (bobule, čerešne, hrušky) a semená. Požiera aj mŕtve živočíchy a často možno straky vídať pri cestách, kde zbierajú cicavce a vtáky zabité autami.</a:t>
            </a:r>
          </a:p>
        </p:txBody>
      </p:sp>
      <p:sp>
        <p:nvSpPr>
          <p:cNvPr name="TextBox 19" id="19"/>
          <p:cNvSpPr txBox="true"/>
          <p:nvPr/>
        </p:nvSpPr>
        <p:spPr>
          <a:xfrm rot="0">
            <a:off x="1333500" y="1076325"/>
            <a:ext cx="15621000" cy="1752603"/>
          </a:xfrm>
          <a:prstGeom prst="rect">
            <a:avLst/>
          </a:prstGeom>
        </p:spPr>
        <p:txBody>
          <a:bodyPr anchor="t" rtlCol="false" tIns="0" lIns="0" bIns="0" rIns="0">
            <a:spAutoFit/>
          </a:bodyPr>
          <a:lstStyle/>
          <a:p>
            <a:pPr algn="ctr">
              <a:lnSpc>
                <a:spcPts val="8000"/>
              </a:lnSpc>
            </a:pPr>
            <a:r>
              <a:rPr lang="en-US" sz="8000">
                <a:solidFill>
                  <a:srgbClr val="000001"/>
                </a:solidFill>
                <a:latin typeface="Bobby Jones"/>
                <a:ea typeface="Bobby Jones"/>
                <a:cs typeface="Bobby Jones"/>
                <a:sym typeface="Bobby Jones"/>
              </a:rPr>
              <a:t>Straka obyCajná/ciernozobá</a:t>
            </a:r>
          </a:p>
          <a:p>
            <a:pPr algn="ctr">
              <a:lnSpc>
                <a:spcPts val="5500"/>
              </a:lnSpc>
            </a:pPr>
            <a:r>
              <a:rPr lang="en-US" sz="5500">
                <a:solidFill>
                  <a:srgbClr val="000001"/>
                </a:solidFill>
                <a:latin typeface="Bobby Jones"/>
                <a:ea typeface="Bobby Jones"/>
                <a:cs typeface="Bobby Jones"/>
                <a:sym typeface="Bobby Jones"/>
              </a:rPr>
              <a:t>lat. pica pica </a:t>
            </a:r>
          </a:p>
        </p:txBody>
      </p:sp>
      <p:grpSp>
        <p:nvGrpSpPr>
          <p:cNvPr name="Group 20" id="20"/>
          <p:cNvGrpSpPr/>
          <p:nvPr/>
        </p:nvGrpSpPr>
        <p:grpSpPr>
          <a:xfrm rot="0">
            <a:off x="9292315" y="6323800"/>
            <a:ext cx="6858000" cy="2660003"/>
            <a:chOff x="0" y="0"/>
            <a:chExt cx="1806222" cy="700577"/>
          </a:xfrm>
        </p:grpSpPr>
        <p:sp>
          <p:nvSpPr>
            <p:cNvPr name="Freeform 21" id="21"/>
            <p:cNvSpPr/>
            <p:nvPr/>
          </p:nvSpPr>
          <p:spPr>
            <a:xfrm flipH="false" flipV="false" rot="0">
              <a:off x="0" y="0"/>
              <a:ext cx="1806222" cy="700577"/>
            </a:xfrm>
            <a:custGeom>
              <a:avLst/>
              <a:gdLst/>
              <a:ahLst/>
              <a:cxnLst/>
              <a:rect r="r" b="b" t="t" l="l"/>
              <a:pathLst>
                <a:path h="700577" w="1806222">
                  <a:moveTo>
                    <a:pt x="0" y="0"/>
                  </a:moveTo>
                  <a:lnTo>
                    <a:pt x="1806222" y="0"/>
                  </a:lnTo>
                  <a:lnTo>
                    <a:pt x="1806222" y="700577"/>
                  </a:lnTo>
                  <a:lnTo>
                    <a:pt x="0" y="700577"/>
                  </a:lnTo>
                  <a:close/>
                </a:path>
              </a:pathLst>
            </a:custGeom>
            <a:solidFill>
              <a:srgbClr val="EDCEBC"/>
            </a:solidFill>
          </p:spPr>
        </p:sp>
        <p:sp>
          <p:nvSpPr>
            <p:cNvPr name="TextBox 22" id="22"/>
            <p:cNvSpPr txBox="true"/>
            <p:nvPr/>
          </p:nvSpPr>
          <p:spPr>
            <a:xfrm>
              <a:off x="0" y="47625"/>
              <a:ext cx="1806222" cy="652952"/>
            </a:xfrm>
            <a:prstGeom prst="rect">
              <a:avLst/>
            </a:prstGeom>
          </p:spPr>
          <p:txBody>
            <a:bodyPr anchor="ctr" rtlCol="false" tIns="50800" lIns="50800" bIns="50800" rIns="50800"/>
            <a:lstStyle/>
            <a:p>
              <a:pPr algn="ctr">
                <a:lnSpc>
                  <a:spcPts val="2999"/>
                </a:lnSpc>
              </a:pPr>
              <a:r>
                <a:rPr lang="en-US" sz="2999">
                  <a:solidFill>
                    <a:srgbClr val="000001"/>
                  </a:solidFill>
                  <a:latin typeface="Bobby Jones"/>
                  <a:ea typeface="Bobby Jones"/>
                  <a:cs typeface="Bobby Jones"/>
                  <a:sym typeface="Bobby Jones"/>
                </a:rPr>
                <a:t>FUNFACT </a:t>
              </a:r>
            </a:p>
            <a:p>
              <a:pPr algn="ctr">
                <a:lnSpc>
                  <a:spcPts val="2999"/>
                </a:lnSpc>
              </a:pPr>
            </a:p>
            <a:p>
              <a:pPr algn="ctr">
                <a:lnSpc>
                  <a:spcPts val="2400"/>
                </a:lnSpc>
              </a:pPr>
              <a:r>
                <a:rPr lang="en-US" sz="2400">
                  <a:solidFill>
                    <a:srgbClr val="000001"/>
                  </a:solidFill>
                  <a:latin typeface="DM Sans"/>
                  <a:ea typeface="DM Sans"/>
                  <a:cs typeface="DM Sans"/>
                  <a:sym typeface="DM Sans"/>
                </a:rPr>
                <a:t>Straky sú jediné necicavce na svete, ktoré dokážu úspešne prejsť takzvaným zrkadlovým testom sebauvedomenia, čo znamená, že v zrkadle nespoznávajú nepriateľa, ale samé seba.</a:t>
              </a:r>
            </a:p>
            <a:p>
              <a:pPr algn="ctr">
                <a:lnSpc>
                  <a:spcPts val="2400"/>
                </a:lnSpc>
              </a:pPr>
            </a:p>
            <a:p>
              <a:pPr algn="ctr">
                <a:lnSpc>
                  <a:spcPts val="1400"/>
                </a:lnSpc>
              </a:pPr>
              <a:r>
                <a:rPr lang="en-US" sz="1400">
                  <a:solidFill>
                    <a:srgbClr val="000001"/>
                  </a:solidFill>
                  <a:latin typeface="DM Sans"/>
                  <a:ea typeface="DM Sans"/>
                  <a:cs typeface="DM Sans"/>
                  <a:sym typeface="DM Sans"/>
                </a:rPr>
                <a:t>Zdroj: Prior, Schwartz, Güntürkün, 2008</a:t>
              </a:r>
            </a:p>
          </p:txBody>
        </p:sp>
      </p:grpSp>
      <p:sp>
        <p:nvSpPr>
          <p:cNvPr name="Freeform 23" id="23"/>
          <p:cNvSpPr/>
          <p:nvPr/>
        </p:nvSpPr>
        <p:spPr>
          <a:xfrm flipH="false" flipV="false" rot="9043879">
            <a:off x="9143438" y="6310445"/>
            <a:ext cx="940793" cy="243361"/>
          </a:xfrm>
          <a:custGeom>
            <a:avLst/>
            <a:gdLst/>
            <a:ahLst/>
            <a:cxnLst/>
            <a:rect r="r" b="b" t="t" l="l"/>
            <a:pathLst>
              <a:path h="243361" w="940793">
                <a:moveTo>
                  <a:pt x="0" y="0"/>
                </a:moveTo>
                <a:lnTo>
                  <a:pt x="940792" y="0"/>
                </a:lnTo>
                <a:lnTo>
                  <a:pt x="940792" y="243361"/>
                </a:lnTo>
                <a:lnTo>
                  <a:pt x="0" y="243361"/>
                </a:lnTo>
                <a:lnTo>
                  <a:pt x="0" y="0"/>
                </a:lnTo>
                <a:close/>
              </a:path>
            </a:pathLst>
          </a:custGeom>
          <a:blipFill>
            <a:blip r:embed="rId11"/>
            <a:stretch>
              <a:fillRect l="-54076" t="0" r="-39930" b="0"/>
            </a:stretch>
          </a:blipFill>
        </p:spPr>
      </p:sp>
      <p:sp>
        <p:nvSpPr>
          <p:cNvPr name="TextBox 24" id="24"/>
          <p:cNvSpPr txBox="true"/>
          <p:nvPr/>
        </p:nvSpPr>
        <p:spPr>
          <a:xfrm rot="0">
            <a:off x="10646399" y="1076325"/>
            <a:ext cx="525363" cy="1089026"/>
          </a:xfrm>
          <a:prstGeom prst="rect">
            <a:avLst/>
          </a:prstGeom>
        </p:spPr>
        <p:txBody>
          <a:bodyPr anchor="t" rtlCol="false" tIns="0" lIns="0" bIns="0" rIns="0">
            <a:spAutoFit/>
          </a:bodyPr>
          <a:lstStyle/>
          <a:p>
            <a:pPr algn="ctr">
              <a:lnSpc>
                <a:spcPts val="8000"/>
              </a:lnSpc>
              <a:spcBef>
                <a:spcPct val="0"/>
              </a:spcBef>
            </a:pPr>
            <a:r>
              <a:rPr lang="en-US" sz="8000">
                <a:solidFill>
                  <a:srgbClr val="000001"/>
                </a:solidFill>
                <a:latin typeface="Bobby Jones"/>
                <a:ea typeface="Bobby Jones"/>
                <a:cs typeface="Bobby Jones"/>
                <a:sym typeface="Bobby Jones"/>
              </a:rPr>
              <a:t> ˇ</a:t>
            </a:r>
          </a:p>
        </p:txBody>
      </p:sp>
      <p:sp>
        <p:nvSpPr>
          <p:cNvPr name="TextBox 25" id="25"/>
          <p:cNvSpPr txBox="true"/>
          <p:nvPr/>
        </p:nvSpPr>
        <p:spPr>
          <a:xfrm rot="0">
            <a:off x="7475637" y="1076325"/>
            <a:ext cx="525363" cy="1089026"/>
          </a:xfrm>
          <a:prstGeom prst="rect">
            <a:avLst/>
          </a:prstGeom>
        </p:spPr>
        <p:txBody>
          <a:bodyPr anchor="t" rtlCol="false" tIns="0" lIns="0" bIns="0" rIns="0">
            <a:spAutoFit/>
          </a:bodyPr>
          <a:lstStyle/>
          <a:p>
            <a:pPr algn="ctr">
              <a:lnSpc>
                <a:spcPts val="8000"/>
              </a:lnSpc>
              <a:spcBef>
                <a:spcPct val="0"/>
              </a:spcBef>
            </a:pPr>
            <a:r>
              <a:rPr lang="en-US" sz="8000">
                <a:solidFill>
                  <a:srgbClr val="000001"/>
                </a:solidFill>
                <a:latin typeface="Bobby Jones"/>
                <a:ea typeface="Bobby Jones"/>
                <a:cs typeface="Bobby Jones"/>
                <a:sym typeface="Bobby Jones"/>
              </a:rPr>
              <a:t> ˇ</a:t>
            </a:r>
          </a:p>
        </p:txBody>
      </p:sp>
    </p:spTree>
  </p:cSld>
  <p:clrMapOvr>
    <a:masterClrMapping/>
  </p:clrMapOvr>
  <p:transition spd="fast">
    <p:fade/>
  </p:transition>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A8B8BD"/>
        </a:solidFill>
      </p:bgPr>
    </p:bg>
    <p:spTree>
      <p:nvGrpSpPr>
        <p:cNvPr id="1" name=""/>
        <p:cNvGrpSpPr/>
        <p:nvPr/>
      </p:nvGrpSpPr>
      <p:grpSpPr>
        <a:xfrm>
          <a:off x="0" y="0"/>
          <a:ext cx="0" cy="0"/>
          <a:chOff x="0" y="0"/>
          <a:chExt cx="0" cy="0"/>
        </a:xfrm>
      </p:grpSpPr>
      <p:sp>
        <p:nvSpPr>
          <p:cNvPr name="Freeform 2" id="2"/>
          <p:cNvSpPr/>
          <p:nvPr/>
        </p:nvSpPr>
        <p:spPr>
          <a:xfrm flipH="false" flipV="false" rot="232772">
            <a:off x="12824000" y="4249400"/>
            <a:ext cx="4489028" cy="4957969"/>
          </a:xfrm>
          <a:custGeom>
            <a:avLst/>
            <a:gdLst/>
            <a:ahLst/>
            <a:cxnLst/>
            <a:rect r="r" b="b" t="t" l="l"/>
            <a:pathLst>
              <a:path h="4957969" w="4489028">
                <a:moveTo>
                  <a:pt x="0" y="0"/>
                </a:moveTo>
                <a:lnTo>
                  <a:pt x="4489028" y="0"/>
                </a:lnTo>
                <a:lnTo>
                  <a:pt x="4489028" y="4957969"/>
                </a:lnTo>
                <a:lnTo>
                  <a:pt x="0" y="4957969"/>
                </a:lnTo>
                <a:lnTo>
                  <a:pt x="0" y="0"/>
                </a:lnTo>
                <a:close/>
              </a:path>
            </a:pathLst>
          </a:custGeom>
          <a:blipFill>
            <a:blip r:embed="rId2"/>
            <a:stretch>
              <a:fillRect l="0" t="0" r="0" b="0"/>
            </a:stretch>
          </a:blipFill>
        </p:spPr>
      </p:sp>
      <p:grpSp>
        <p:nvGrpSpPr>
          <p:cNvPr name="Group 3" id="3"/>
          <p:cNvGrpSpPr/>
          <p:nvPr/>
        </p:nvGrpSpPr>
        <p:grpSpPr>
          <a:xfrm rot="0">
            <a:off x="1333500" y="1000125"/>
            <a:ext cx="10287000" cy="8286750"/>
            <a:chOff x="0" y="0"/>
            <a:chExt cx="2709333" cy="2182519"/>
          </a:xfrm>
        </p:grpSpPr>
        <p:sp>
          <p:nvSpPr>
            <p:cNvPr name="Freeform 4" id="4"/>
            <p:cNvSpPr/>
            <p:nvPr/>
          </p:nvSpPr>
          <p:spPr>
            <a:xfrm flipH="false" flipV="false" rot="0">
              <a:off x="0" y="0"/>
              <a:ext cx="2709333" cy="2182519"/>
            </a:xfrm>
            <a:custGeom>
              <a:avLst/>
              <a:gdLst/>
              <a:ahLst/>
              <a:cxnLst/>
              <a:rect r="r" b="b" t="t" l="l"/>
              <a:pathLst>
                <a:path h="2182519" w="2709333">
                  <a:moveTo>
                    <a:pt x="0" y="0"/>
                  </a:moveTo>
                  <a:lnTo>
                    <a:pt x="2709333" y="0"/>
                  </a:lnTo>
                  <a:lnTo>
                    <a:pt x="2709333" y="2182519"/>
                  </a:lnTo>
                  <a:lnTo>
                    <a:pt x="0" y="2182519"/>
                  </a:lnTo>
                  <a:close/>
                </a:path>
              </a:pathLst>
            </a:custGeom>
            <a:solidFill>
              <a:srgbClr val="FFFCF3"/>
            </a:solidFill>
          </p:spPr>
        </p:sp>
        <p:sp>
          <p:nvSpPr>
            <p:cNvPr name="TextBox 5" id="5"/>
            <p:cNvSpPr txBox="true"/>
            <p:nvPr/>
          </p:nvSpPr>
          <p:spPr>
            <a:xfrm>
              <a:off x="0" y="-19050"/>
              <a:ext cx="2709333" cy="2201569"/>
            </a:xfrm>
            <a:prstGeom prst="rect">
              <a:avLst/>
            </a:prstGeom>
          </p:spPr>
          <p:txBody>
            <a:bodyPr anchor="ctr" rtlCol="false" tIns="50800" lIns="50800" bIns="50800" rIns="50800"/>
            <a:lstStyle/>
            <a:p>
              <a:pPr algn="ctr">
                <a:lnSpc>
                  <a:spcPts val="2060"/>
                </a:lnSpc>
              </a:pPr>
            </a:p>
          </p:txBody>
        </p:sp>
      </p:grpSp>
      <p:grpSp>
        <p:nvGrpSpPr>
          <p:cNvPr name="Group 6" id="6"/>
          <p:cNvGrpSpPr/>
          <p:nvPr/>
        </p:nvGrpSpPr>
        <p:grpSpPr>
          <a:xfrm rot="0">
            <a:off x="7532126" y="7886641"/>
            <a:ext cx="6102404" cy="2293569"/>
            <a:chOff x="0" y="0"/>
            <a:chExt cx="1607218" cy="604068"/>
          </a:xfrm>
        </p:grpSpPr>
        <p:sp>
          <p:nvSpPr>
            <p:cNvPr name="Freeform 7" id="7"/>
            <p:cNvSpPr/>
            <p:nvPr/>
          </p:nvSpPr>
          <p:spPr>
            <a:xfrm flipH="false" flipV="false" rot="0">
              <a:off x="0" y="0"/>
              <a:ext cx="1607217" cy="604068"/>
            </a:xfrm>
            <a:custGeom>
              <a:avLst/>
              <a:gdLst/>
              <a:ahLst/>
              <a:cxnLst/>
              <a:rect r="r" b="b" t="t" l="l"/>
              <a:pathLst>
                <a:path h="604068" w="1607217">
                  <a:moveTo>
                    <a:pt x="0" y="0"/>
                  </a:moveTo>
                  <a:lnTo>
                    <a:pt x="1607217" y="0"/>
                  </a:lnTo>
                  <a:lnTo>
                    <a:pt x="1607217" y="604068"/>
                  </a:lnTo>
                  <a:lnTo>
                    <a:pt x="0" y="604068"/>
                  </a:lnTo>
                  <a:close/>
                </a:path>
              </a:pathLst>
            </a:custGeom>
            <a:solidFill>
              <a:srgbClr val="EDCEBC"/>
            </a:solidFill>
            <a:ln cap="sq">
              <a:noFill/>
              <a:prstDash val="solid"/>
              <a:miter/>
            </a:ln>
          </p:spPr>
        </p:sp>
        <p:sp>
          <p:nvSpPr>
            <p:cNvPr name="TextBox 8" id="8"/>
            <p:cNvSpPr txBox="true"/>
            <p:nvPr/>
          </p:nvSpPr>
          <p:spPr>
            <a:xfrm>
              <a:off x="0" y="-123825"/>
              <a:ext cx="1607218" cy="727893"/>
            </a:xfrm>
            <a:prstGeom prst="rect">
              <a:avLst/>
            </a:prstGeom>
          </p:spPr>
          <p:txBody>
            <a:bodyPr anchor="ctr" rtlCol="false" tIns="152400" lIns="152400" bIns="152400" rIns="152400"/>
            <a:lstStyle/>
            <a:p>
              <a:pPr algn="ctr">
                <a:lnSpc>
                  <a:spcPts val="4799"/>
                </a:lnSpc>
              </a:pPr>
              <a:r>
                <a:rPr lang="en-US" sz="2999">
                  <a:solidFill>
                    <a:srgbClr val="000001"/>
                  </a:solidFill>
                  <a:latin typeface="Bobby Jones"/>
                  <a:ea typeface="Bobby Jones"/>
                  <a:cs typeface="Bobby Jones"/>
                  <a:sym typeface="Bobby Jones"/>
                </a:rPr>
                <a:t>FUNFACT</a:t>
              </a:r>
            </a:p>
            <a:p>
              <a:pPr algn="ctr">
                <a:lnSpc>
                  <a:spcPts val="1680"/>
                </a:lnSpc>
              </a:pPr>
              <a:r>
                <a:rPr lang="en-US" sz="1400">
                  <a:solidFill>
                    <a:srgbClr val="000001"/>
                  </a:solidFill>
                  <a:latin typeface="DM Sans"/>
                  <a:ea typeface="DM Sans"/>
                  <a:cs typeface="DM Sans"/>
                  <a:sym typeface="DM Sans"/>
                </a:rPr>
                <a:t>VEDELI STE, ŽE TENTO MALÝ MESTSKÝ DRAVEC DOKÁŽE VĎAKA ŠPECIÁLNE UPRAVENÉMU ZRAKU VIDIEŤ ULTRAFIALOVÉ SVETLO, ČO MU UMOŽŇUJE V TRÁVE DOSLOVA VIDIEŤ SVIETIACU STOPU PO MOČI, KTORÚ ZA SEBOU NECHÁVAJÚ MYŠI.</a:t>
              </a:r>
            </a:p>
            <a:p>
              <a:pPr algn="ctr">
                <a:lnSpc>
                  <a:spcPts val="1680"/>
                </a:lnSpc>
              </a:pPr>
            </a:p>
            <a:p>
              <a:pPr algn="ctr" marL="0" indent="0" lvl="0">
                <a:lnSpc>
                  <a:spcPts val="1320"/>
                </a:lnSpc>
              </a:pPr>
              <a:r>
                <a:rPr lang="en-US" sz="1100">
                  <a:solidFill>
                    <a:srgbClr val="000001"/>
                  </a:solidFill>
                  <a:latin typeface="DM Sans"/>
                  <a:ea typeface="DM Sans"/>
                  <a:cs typeface="DM Sans"/>
                  <a:sym typeface="DM Sans"/>
                </a:rPr>
                <a:t>Zdroj: Na túru s Naturou, 2020</a:t>
              </a:r>
            </a:p>
          </p:txBody>
        </p:sp>
      </p:grpSp>
      <p:sp>
        <p:nvSpPr>
          <p:cNvPr name="Freeform 9" id="9"/>
          <p:cNvSpPr/>
          <p:nvPr/>
        </p:nvSpPr>
        <p:spPr>
          <a:xfrm flipH="false" flipV="false" rot="404133">
            <a:off x="11588817" y="827550"/>
            <a:ext cx="5580635" cy="7896222"/>
          </a:xfrm>
          <a:custGeom>
            <a:avLst/>
            <a:gdLst/>
            <a:ahLst/>
            <a:cxnLst/>
            <a:rect r="r" b="b" t="t" l="l"/>
            <a:pathLst>
              <a:path h="7896222" w="5580635">
                <a:moveTo>
                  <a:pt x="0" y="0"/>
                </a:moveTo>
                <a:lnTo>
                  <a:pt x="5580634" y="0"/>
                </a:lnTo>
                <a:lnTo>
                  <a:pt x="5580634" y="7896222"/>
                </a:lnTo>
                <a:lnTo>
                  <a:pt x="0" y="7896222"/>
                </a:lnTo>
                <a:lnTo>
                  <a:pt x="0" y="0"/>
                </a:lnTo>
                <a:close/>
              </a:path>
            </a:pathLst>
          </a:custGeom>
          <a:blipFill>
            <a:blip r:embed="rId3"/>
            <a:stretch>
              <a:fillRect l="-12840" t="0" r="0" b="0"/>
            </a:stretch>
          </a:blipFill>
        </p:spPr>
      </p:sp>
      <p:sp>
        <p:nvSpPr>
          <p:cNvPr name="Freeform 10" id="10"/>
          <p:cNvSpPr/>
          <p:nvPr/>
        </p:nvSpPr>
        <p:spPr>
          <a:xfrm flipH="false" flipV="false" rot="363764">
            <a:off x="15328914" y="1538055"/>
            <a:ext cx="1545405" cy="205117"/>
          </a:xfrm>
          <a:custGeom>
            <a:avLst/>
            <a:gdLst/>
            <a:ahLst/>
            <a:cxnLst/>
            <a:rect r="r" b="b" t="t" l="l"/>
            <a:pathLst>
              <a:path h="205117" w="1545405">
                <a:moveTo>
                  <a:pt x="0" y="0"/>
                </a:moveTo>
                <a:lnTo>
                  <a:pt x="1545405" y="0"/>
                </a:lnTo>
                <a:lnTo>
                  <a:pt x="1545405" y="205117"/>
                </a:lnTo>
                <a:lnTo>
                  <a:pt x="0" y="2051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false" rot="-4443999">
            <a:off x="10866264" y="4583079"/>
            <a:ext cx="1330188" cy="1430310"/>
          </a:xfrm>
          <a:custGeom>
            <a:avLst/>
            <a:gdLst/>
            <a:ahLst/>
            <a:cxnLst/>
            <a:rect r="r" b="b" t="t" l="l"/>
            <a:pathLst>
              <a:path h="1430310" w="1330188">
                <a:moveTo>
                  <a:pt x="0" y="0"/>
                </a:moveTo>
                <a:lnTo>
                  <a:pt x="1330189" y="0"/>
                </a:lnTo>
                <a:lnTo>
                  <a:pt x="1330189" y="1430310"/>
                </a:lnTo>
                <a:lnTo>
                  <a:pt x="0" y="1430310"/>
                </a:lnTo>
                <a:lnTo>
                  <a:pt x="0" y="0"/>
                </a:lnTo>
                <a:close/>
              </a:path>
            </a:pathLst>
          </a:custGeom>
          <a:blipFill>
            <a:blip r:embed="rId6"/>
            <a:stretch>
              <a:fillRect l="0" t="0" r="0" b="0"/>
            </a:stretch>
          </a:blipFill>
        </p:spPr>
      </p:sp>
      <p:grpSp>
        <p:nvGrpSpPr>
          <p:cNvPr name="Group 12" id="12"/>
          <p:cNvGrpSpPr>
            <a:grpSpLocks noChangeAspect="true"/>
          </p:cNvGrpSpPr>
          <p:nvPr/>
        </p:nvGrpSpPr>
        <p:grpSpPr>
          <a:xfrm rot="404133">
            <a:off x="12192543" y="1824317"/>
            <a:ext cx="4373834" cy="5489594"/>
            <a:chOff x="0" y="0"/>
            <a:chExt cx="4047490" cy="5080000"/>
          </a:xfrm>
        </p:grpSpPr>
        <p:sp>
          <p:nvSpPr>
            <p:cNvPr name="Freeform 13" id="13"/>
            <p:cNvSpPr/>
            <p:nvPr/>
          </p:nvSpPr>
          <p:spPr>
            <a:xfrm flipH="false" flipV="false" rot="0">
              <a:off x="20320" y="33020"/>
              <a:ext cx="4010660" cy="5021580"/>
            </a:xfrm>
            <a:custGeom>
              <a:avLst/>
              <a:gdLst/>
              <a:ahLst/>
              <a:cxnLst/>
              <a:rect r="r" b="b" t="t" l="l"/>
              <a:pathLst>
                <a:path h="5021580" w="4010660">
                  <a:moveTo>
                    <a:pt x="4010660" y="5021580"/>
                  </a:moveTo>
                  <a:lnTo>
                    <a:pt x="0" y="5021580"/>
                  </a:lnTo>
                  <a:lnTo>
                    <a:pt x="0" y="0"/>
                  </a:lnTo>
                  <a:lnTo>
                    <a:pt x="4009390" y="0"/>
                  </a:lnTo>
                  <a:lnTo>
                    <a:pt x="4010660" y="5021580"/>
                  </a:lnTo>
                  <a:lnTo>
                    <a:pt x="4010660" y="5021580"/>
                  </a:lnTo>
                  <a:close/>
                </a:path>
              </a:pathLst>
            </a:custGeom>
            <a:blipFill>
              <a:blip r:embed="rId7"/>
              <a:stretch>
                <a:fillRect l="-1689" t="0" r="-1689" b="0"/>
              </a:stretch>
            </a:blipFill>
          </p:spPr>
        </p:sp>
        <p:sp>
          <p:nvSpPr>
            <p:cNvPr name="Freeform 14" id="14"/>
            <p:cNvSpPr/>
            <p:nvPr/>
          </p:nvSpPr>
          <p:spPr>
            <a:xfrm flipH="false" flipV="false" rot="0">
              <a:off x="0" y="0"/>
              <a:ext cx="4047490" cy="5080000"/>
            </a:xfrm>
            <a:custGeom>
              <a:avLst/>
              <a:gdLst/>
              <a:ahLst/>
              <a:cxnLst/>
              <a:rect r="r" b="b" t="t" l="l"/>
              <a:pathLst>
                <a:path h="5080000" w="4047490">
                  <a:moveTo>
                    <a:pt x="4047490" y="5080000"/>
                  </a:moveTo>
                  <a:lnTo>
                    <a:pt x="0" y="5080000"/>
                  </a:lnTo>
                  <a:lnTo>
                    <a:pt x="0" y="0"/>
                  </a:lnTo>
                  <a:lnTo>
                    <a:pt x="4047490" y="0"/>
                  </a:lnTo>
                  <a:lnTo>
                    <a:pt x="4047490" y="5080000"/>
                  </a:lnTo>
                  <a:close/>
                </a:path>
              </a:pathLst>
            </a:custGeom>
            <a:blipFill>
              <a:blip r:embed="rId8"/>
              <a:stretch>
                <a:fillRect l="0" t="-5" r="0" b="-5"/>
              </a:stretch>
            </a:blipFill>
          </p:spPr>
        </p:sp>
      </p:grpSp>
      <p:sp>
        <p:nvSpPr>
          <p:cNvPr name="Freeform 15" id="15"/>
          <p:cNvSpPr/>
          <p:nvPr/>
        </p:nvSpPr>
        <p:spPr>
          <a:xfrm flipH="false" flipV="false" rot="5133905">
            <a:off x="14752557" y="6722076"/>
            <a:ext cx="578516" cy="2289091"/>
          </a:xfrm>
          <a:custGeom>
            <a:avLst/>
            <a:gdLst/>
            <a:ahLst/>
            <a:cxnLst/>
            <a:rect r="r" b="b" t="t" l="l"/>
            <a:pathLst>
              <a:path h="2289091" w="578516">
                <a:moveTo>
                  <a:pt x="0" y="0"/>
                </a:moveTo>
                <a:lnTo>
                  <a:pt x="578516" y="0"/>
                </a:lnTo>
                <a:lnTo>
                  <a:pt x="578516" y="2289091"/>
                </a:lnTo>
                <a:lnTo>
                  <a:pt x="0" y="228909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6" id="16"/>
          <p:cNvSpPr/>
          <p:nvPr/>
        </p:nvSpPr>
        <p:spPr>
          <a:xfrm flipH="false" flipV="false" rot="0">
            <a:off x="6067425" y="646915"/>
            <a:ext cx="819150" cy="819150"/>
          </a:xfrm>
          <a:custGeom>
            <a:avLst/>
            <a:gdLst/>
            <a:ahLst/>
            <a:cxnLst/>
            <a:rect r="r" b="b" t="t" l="l"/>
            <a:pathLst>
              <a:path h="819150" w="819150">
                <a:moveTo>
                  <a:pt x="0" y="0"/>
                </a:moveTo>
                <a:lnTo>
                  <a:pt x="819150" y="0"/>
                </a:lnTo>
                <a:lnTo>
                  <a:pt x="819150" y="819150"/>
                </a:lnTo>
                <a:lnTo>
                  <a:pt x="0" y="819150"/>
                </a:lnTo>
                <a:lnTo>
                  <a:pt x="0" y="0"/>
                </a:lnTo>
                <a:close/>
              </a:path>
            </a:pathLst>
          </a:custGeom>
          <a:blipFill>
            <a:blip r:embed="rId11"/>
            <a:stretch>
              <a:fillRect l="0" t="0" r="0" b="0"/>
            </a:stretch>
          </a:blipFill>
        </p:spPr>
      </p:sp>
      <p:sp>
        <p:nvSpPr>
          <p:cNvPr name="TextBox 17" id="17"/>
          <p:cNvSpPr txBox="true"/>
          <p:nvPr/>
        </p:nvSpPr>
        <p:spPr>
          <a:xfrm rot="0">
            <a:off x="1776031" y="4074644"/>
            <a:ext cx="9401938" cy="3325495"/>
          </a:xfrm>
          <a:prstGeom prst="rect">
            <a:avLst/>
          </a:prstGeom>
        </p:spPr>
        <p:txBody>
          <a:bodyPr anchor="t" rtlCol="false" tIns="0" lIns="0" bIns="0" rIns="0">
            <a:spAutoFit/>
          </a:bodyPr>
          <a:lstStyle/>
          <a:p>
            <a:pPr algn="ctr">
              <a:lnSpc>
                <a:spcPts val="3770"/>
              </a:lnSpc>
            </a:pPr>
            <a:r>
              <a:rPr lang="en-US" sz="2900">
                <a:solidFill>
                  <a:srgbClr val="000001"/>
                </a:solidFill>
                <a:latin typeface="DM Sans"/>
                <a:ea typeface="DM Sans"/>
                <a:cs typeface="DM Sans"/>
                <a:sym typeface="DM Sans"/>
              </a:rPr>
              <a:t>Sokol myšiar, ľudovo nazývaný poštolka, je malý dravec, ktorý si obľúbil slovenské sídliská.</a:t>
            </a:r>
          </a:p>
          <a:p>
            <a:pPr algn="ctr">
              <a:lnSpc>
                <a:spcPts val="3770"/>
              </a:lnSpc>
            </a:pPr>
            <a:r>
              <a:rPr lang="en-US" sz="2900">
                <a:solidFill>
                  <a:srgbClr val="000001"/>
                </a:solidFill>
                <a:latin typeface="DM Sans"/>
                <a:ea typeface="DM Sans"/>
                <a:cs typeface="DM Sans"/>
                <a:sym typeface="DM Sans"/>
              </a:rPr>
              <a:t> Namiesto stromov využíva balkóny a okná výškových budov.</a:t>
            </a:r>
          </a:p>
          <a:p>
            <a:pPr algn="ctr">
              <a:lnSpc>
                <a:spcPts val="3770"/>
              </a:lnSpc>
            </a:pPr>
            <a:r>
              <a:rPr lang="en-US" sz="2900">
                <a:solidFill>
                  <a:srgbClr val="000001"/>
                </a:solidFill>
                <a:latin typeface="DM Sans"/>
                <a:ea typeface="DM Sans"/>
                <a:cs typeface="DM Sans"/>
                <a:sym typeface="DM Sans"/>
              </a:rPr>
              <a:t>Pre obyvateľov miest je veľmi užitočným susedom, pretože prirodzeným spôsobom reguluje stavy myší a hrabošov.</a:t>
            </a:r>
          </a:p>
        </p:txBody>
      </p:sp>
      <p:sp>
        <p:nvSpPr>
          <p:cNvPr name="TextBox 18" id="18"/>
          <p:cNvSpPr txBox="true"/>
          <p:nvPr/>
        </p:nvSpPr>
        <p:spPr>
          <a:xfrm rot="0">
            <a:off x="2857500" y="1754913"/>
            <a:ext cx="7239000" cy="1709436"/>
          </a:xfrm>
          <a:prstGeom prst="rect">
            <a:avLst/>
          </a:prstGeom>
        </p:spPr>
        <p:txBody>
          <a:bodyPr anchor="t" rtlCol="false" tIns="0" lIns="0" bIns="0" rIns="0">
            <a:spAutoFit/>
          </a:bodyPr>
          <a:lstStyle/>
          <a:p>
            <a:pPr algn="ctr">
              <a:lnSpc>
                <a:spcPts val="7400"/>
              </a:lnSpc>
            </a:pPr>
            <a:r>
              <a:rPr lang="en-US" sz="7400">
                <a:solidFill>
                  <a:srgbClr val="000001"/>
                </a:solidFill>
                <a:latin typeface="Bobby Jones"/>
                <a:ea typeface="Bobby Jones"/>
                <a:cs typeface="Bobby Jones"/>
                <a:sym typeface="Bobby Jones"/>
              </a:rPr>
              <a:t>Sokol Mysiar</a:t>
            </a:r>
          </a:p>
          <a:p>
            <a:pPr algn="ctr" marL="0" indent="0" lvl="0">
              <a:lnSpc>
                <a:spcPts val="5700"/>
              </a:lnSpc>
            </a:pPr>
            <a:r>
              <a:rPr lang="en-US" sz="5700">
                <a:solidFill>
                  <a:srgbClr val="000001"/>
                </a:solidFill>
                <a:latin typeface="Bobby Jones"/>
                <a:ea typeface="Bobby Jones"/>
                <a:cs typeface="Bobby Jones"/>
                <a:sym typeface="Bobby Jones"/>
              </a:rPr>
              <a:t>lat. Falco Tinnunculus</a:t>
            </a:r>
          </a:p>
        </p:txBody>
      </p:sp>
      <p:sp>
        <p:nvSpPr>
          <p:cNvPr name="TextBox 19" id="19"/>
          <p:cNvSpPr txBox="true"/>
          <p:nvPr/>
        </p:nvSpPr>
        <p:spPr>
          <a:xfrm rot="0">
            <a:off x="4147012" y="1701064"/>
            <a:ext cx="7239000" cy="1007125"/>
          </a:xfrm>
          <a:prstGeom prst="rect">
            <a:avLst/>
          </a:prstGeom>
        </p:spPr>
        <p:txBody>
          <a:bodyPr anchor="t" rtlCol="false" tIns="0" lIns="0" bIns="0" rIns="0">
            <a:spAutoFit/>
          </a:bodyPr>
          <a:lstStyle/>
          <a:p>
            <a:pPr algn="ctr" marL="0" indent="0" lvl="0">
              <a:lnSpc>
                <a:spcPts val="7400"/>
              </a:lnSpc>
            </a:pPr>
            <a:r>
              <a:rPr lang="en-US" sz="7400">
                <a:solidFill>
                  <a:srgbClr val="000001"/>
                </a:solidFill>
                <a:latin typeface="Bobby Jones"/>
                <a:ea typeface="Bobby Jones"/>
                <a:cs typeface="Bobby Jones"/>
                <a:sym typeface="Bobby Jones"/>
              </a:rPr>
              <a:t>ˇ</a:t>
            </a:r>
          </a:p>
        </p:txBody>
      </p:sp>
      <p:sp>
        <p:nvSpPr>
          <p:cNvPr name="TextBox 20" id="20"/>
          <p:cNvSpPr txBox="true"/>
          <p:nvPr/>
        </p:nvSpPr>
        <p:spPr>
          <a:xfrm rot="395832">
            <a:off x="11378412" y="7389193"/>
            <a:ext cx="5303341" cy="173355"/>
          </a:xfrm>
          <a:prstGeom prst="rect">
            <a:avLst/>
          </a:prstGeom>
        </p:spPr>
        <p:txBody>
          <a:bodyPr anchor="t" rtlCol="false" tIns="0" lIns="0" bIns="0" rIns="0">
            <a:spAutoFit/>
          </a:bodyPr>
          <a:lstStyle/>
          <a:p>
            <a:pPr algn="ctr">
              <a:lnSpc>
                <a:spcPts val="1200"/>
              </a:lnSpc>
              <a:spcBef>
                <a:spcPct val="0"/>
              </a:spcBef>
            </a:pPr>
            <a:r>
              <a:rPr lang="en-US" sz="1200">
                <a:solidFill>
                  <a:srgbClr val="000001"/>
                </a:solidFill>
                <a:latin typeface="Bobby Jones"/>
                <a:ea typeface="Bobby Jones"/>
                <a:cs typeface="Bobby Jones"/>
                <a:sym typeface="Bobby Jones"/>
              </a:rPr>
              <a:t>Zdroj: hhttps://snaturou2000.sk/zivocichy/sokol-mysiar-pustovka.html </a:t>
            </a:r>
          </a:p>
        </p:txBody>
      </p:sp>
    </p:spTree>
  </p:cSld>
  <p:clrMapOvr>
    <a:masterClrMapping/>
  </p:clrMapOvr>
  <p:transition spd="fast">
    <p:fade/>
  </p:transition>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A39E66"/>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11836837" y="2661088"/>
            <a:ext cx="4587914" cy="6767986"/>
          </a:xfrm>
          <a:custGeom>
            <a:avLst/>
            <a:gdLst/>
            <a:ahLst/>
            <a:cxnLst/>
            <a:rect r="r" b="b" t="t" l="l"/>
            <a:pathLst>
              <a:path h="6767986" w="4587914">
                <a:moveTo>
                  <a:pt x="0" y="0"/>
                </a:moveTo>
                <a:lnTo>
                  <a:pt x="4587914" y="0"/>
                </a:lnTo>
                <a:lnTo>
                  <a:pt x="4587914" y="6767986"/>
                </a:lnTo>
                <a:lnTo>
                  <a:pt x="0" y="6767986"/>
                </a:lnTo>
                <a:lnTo>
                  <a:pt x="0" y="0"/>
                </a:lnTo>
                <a:close/>
              </a:path>
            </a:pathLst>
          </a:custGeom>
          <a:blipFill>
            <a:blip r:embed="rId2">
              <a:extLst>
                <a:ext uri="{96DAC541-7B7A-43D3-8B79-37D633B846F1}">
                  <asvg:svgBlip xmlns:asvg="http://schemas.microsoft.com/office/drawing/2016/SVG/main" r:embed="rId3"/>
                </a:ext>
              </a:extLst>
            </a:blip>
            <a:stretch>
              <a:fillRect l="0" t="-15748" r="-12073" b="0"/>
            </a:stretch>
          </a:blipFill>
          <a:ln cap="sq">
            <a:noFill/>
            <a:prstDash val="solid"/>
            <a:miter/>
          </a:ln>
        </p:spPr>
      </p:sp>
      <p:grpSp>
        <p:nvGrpSpPr>
          <p:cNvPr name="Group 3" id="3"/>
          <p:cNvGrpSpPr/>
          <p:nvPr/>
        </p:nvGrpSpPr>
        <p:grpSpPr>
          <a:xfrm rot="0">
            <a:off x="10406592" y="2128162"/>
            <a:ext cx="6667500" cy="5715000"/>
            <a:chOff x="0" y="0"/>
            <a:chExt cx="1756049" cy="1505185"/>
          </a:xfrm>
        </p:grpSpPr>
        <p:sp>
          <p:nvSpPr>
            <p:cNvPr name="Freeform 4" id="4"/>
            <p:cNvSpPr/>
            <p:nvPr/>
          </p:nvSpPr>
          <p:spPr>
            <a:xfrm flipH="false" flipV="false" rot="0">
              <a:off x="0" y="0"/>
              <a:ext cx="1756049" cy="1505185"/>
            </a:xfrm>
            <a:custGeom>
              <a:avLst/>
              <a:gdLst/>
              <a:ahLst/>
              <a:cxnLst/>
              <a:rect r="r" b="b" t="t" l="l"/>
              <a:pathLst>
                <a:path h="1505185" w="1756049">
                  <a:moveTo>
                    <a:pt x="0" y="0"/>
                  </a:moveTo>
                  <a:lnTo>
                    <a:pt x="1756049" y="0"/>
                  </a:lnTo>
                  <a:lnTo>
                    <a:pt x="1756049" y="1505185"/>
                  </a:lnTo>
                  <a:lnTo>
                    <a:pt x="0" y="1505185"/>
                  </a:lnTo>
                  <a:close/>
                </a:path>
              </a:pathLst>
            </a:custGeom>
            <a:solidFill>
              <a:srgbClr val="FFFCF3"/>
            </a:solidFill>
          </p:spPr>
        </p:sp>
        <p:sp>
          <p:nvSpPr>
            <p:cNvPr name="TextBox 5" id="5"/>
            <p:cNvSpPr txBox="true"/>
            <p:nvPr/>
          </p:nvSpPr>
          <p:spPr>
            <a:xfrm>
              <a:off x="0" y="-19050"/>
              <a:ext cx="1756049" cy="1524235"/>
            </a:xfrm>
            <a:prstGeom prst="rect">
              <a:avLst/>
            </a:prstGeom>
          </p:spPr>
          <p:txBody>
            <a:bodyPr anchor="ctr" rtlCol="false" tIns="50800" lIns="50800" bIns="50800" rIns="50800"/>
            <a:lstStyle/>
            <a:p>
              <a:pPr algn="ctr">
                <a:lnSpc>
                  <a:spcPts val="2060"/>
                </a:lnSpc>
              </a:pPr>
            </a:p>
          </p:txBody>
        </p:sp>
      </p:grpSp>
      <p:sp>
        <p:nvSpPr>
          <p:cNvPr name="Freeform 6" id="6"/>
          <p:cNvSpPr/>
          <p:nvPr/>
        </p:nvSpPr>
        <p:spPr>
          <a:xfrm flipH="false" flipV="false" rot="5400000">
            <a:off x="4295293" y="6265677"/>
            <a:ext cx="5921117" cy="4339003"/>
          </a:xfrm>
          <a:custGeom>
            <a:avLst/>
            <a:gdLst/>
            <a:ahLst/>
            <a:cxnLst/>
            <a:rect r="r" b="b" t="t" l="l"/>
            <a:pathLst>
              <a:path h="4339003" w="5921117">
                <a:moveTo>
                  <a:pt x="0" y="0"/>
                </a:moveTo>
                <a:lnTo>
                  <a:pt x="5921117" y="0"/>
                </a:lnTo>
                <a:lnTo>
                  <a:pt x="5921117" y="4339003"/>
                </a:lnTo>
                <a:lnTo>
                  <a:pt x="0" y="4339003"/>
                </a:lnTo>
                <a:lnTo>
                  <a:pt x="0" y="0"/>
                </a:lnTo>
                <a:close/>
              </a:path>
            </a:pathLst>
          </a:custGeom>
          <a:blipFill>
            <a:blip r:embed="rId4"/>
            <a:stretch>
              <a:fillRect l="-28274" t="0" r="-69780" b="0"/>
            </a:stretch>
          </a:blipFill>
        </p:spPr>
      </p:sp>
      <p:sp>
        <p:nvSpPr>
          <p:cNvPr name="Freeform 7" id="7"/>
          <p:cNvSpPr/>
          <p:nvPr/>
        </p:nvSpPr>
        <p:spPr>
          <a:xfrm flipH="false" flipV="false" rot="-5400000">
            <a:off x="1413583" y="2944237"/>
            <a:ext cx="11727035" cy="4339003"/>
          </a:xfrm>
          <a:custGeom>
            <a:avLst/>
            <a:gdLst/>
            <a:ahLst/>
            <a:cxnLst/>
            <a:rect r="r" b="b" t="t" l="l"/>
            <a:pathLst>
              <a:path h="4339003" w="11727035">
                <a:moveTo>
                  <a:pt x="0" y="0"/>
                </a:moveTo>
                <a:lnTo>
                  <a:pt x="11727034" y="0"/>
                </a:lnTo>
                <a:lnTo>
                  <a:pt x="11727034" y="4339002"/>
                </a:lnTo>
                <a:lnTo>
                  <a:pt x="0" y="4339002"/>
                </a:lnTo>
                <a:lnTo>
                  <a:pt x="0" y="0"/>
                </a:lnTo>
                <a:close/>
              </a:path>
            </a:pathLst>
          </a:custGeom>
          <a:blipFill>
            <a:blip r:embed="rId4"/>
            <a:stretch>
              <a:fillRect l="0" t="0" r="0" b="0"/>
            </a:stretch>
          </a:blipFill>
        </p:spPr>
      </p:sp>
      <p:grpSp>
        <p:nvGrpSpPr>
          <p:cNvPr name="Group 8" id="8"/>
          <p:cNvGrpSpPr/>
          <p:nvPr/>
        </p:nvGrpSpPr>
        <p:grpSpPr>
          <a:xfrm rot="0">
            <a:off x="-190500" y="-190500"/>
            <a:ext cx="9144000" cy="10668000"/>
            <a:chOff x="0" y="0"/>
            <a:chExt cx="2408296" cy="2809679"/>
          </a:xfrm>
        </p:grpSpPr>
        <p:sp>
          <p:nvSpPr>
            <p:cNvPr name="Freeform 9" id="9"/>
            <p:cNvSpPr/>
            <p:nvPr/>
          </p:nvSpPr>
          <p:spPr>
            <a:xfrm flipH="false" flipV="false" rot="0">
              <a:off x="0" y="0"/>
              <a:ext cx="2408296" cy="2809679"/>
            </a:xfrm>
            <a:custGeom>
              <a:avLst/>
              <a:gdLst/>
              <a:ahLst/>
              <a:cxnLst/>
              <a:rect r="r" b="b" t="t" l="l"/>
              <a:pathLst>
                <a:path h="2809679" w="2408296">
                  <a:moveTo>
                    <a:pt x="0" y="0"/>
                  </a:moveTo>
                  <a:lnTo>
                    <a:pt x="2408296" y="0"/>
                  </a:lnTo>
                  <a:lnTo>
                    <a:pt x="2408296" y="2809679"/>
                  </a:lnTo>
                  <a:lnTo>
                    <a:pt x="0" y="2809679"/>
                  </a:lnTo>
                  <a:close/>
                </a:path>
              </a:pathLst>
            </a:custGeom>
            <a:solidFill>
              <a:srgbClr val="FFFCF3"/>
            </a:solidFill>
          </p:spPr>
        </p:sp>
        <p:sp>
          <p:nvSpPr>
            <p:cNvPr name="TextBox 10" id="10"/>
            <p:cNvSpPr txBox="true"/>
            <p:nvPr/>
          </p:nvSpPr>
          <p:spPr>
            <a:xfrm>
              <a:off x="0" y="-9525"/>
              <a:ext cx="2408296" cy="2819204"/>
            </a:xfrm>
            <a:prstGeom prst="rect">
              <a:avLst/>
            </a:prstGeom>
          </p:spPr>
          <p:txBody>
            <a:bodyPr anchor="ctr" rtlCol="false" tIns="254000" lIns="254000" bIns="254000" rIns="254000"/>
            <a:lstStyle/>
            <a:p>
              <a:pPr algn="ctr" marL="0" indent="0" lvl="0">
                <a:lnSpc>
                  <a:spcPts val="3600"/>
                </a:lnSpc>
                <a:spcBef>
                  <a:spcPct val="0"/>
                </a:spcBef>
              </a:pPr>
            </a:p>
          </p:txBody>
        </p:sp>
      </p:grpSp>
      <p:sp>
        <p:nvSpPr>
          <p:cNvPr name="Freeform 11" id="11"/>
          <p:cNvSpPr/>
          <p:nvPr/>
        </p:nvSpPr>
        <p:spPr>
          <a:xfrm flipH="false" flipV="false" rot="0">
            <a:off x="12558673" y="1909718"/>
            <a:ext cx="2363339" cy="436888"/>
          </a:xfrm>
          <a:custGeom>
            <a:avLst/>
            <a:gdLst/>
            <a:ahLst/>
            <a:cxnLst/>
            <a:rect r="r" b="b" t="t" l="l"/>
            <a:pathLst>
              <a:path h="436888" w="2363339">
                <a:moveTo>
                  <a:pt x="0" y="0"/>
                </a:moveTo>
                <a:lnTo>
                  <a:pt x="2363339" y="0"/>
                </a:lnTo>
                <a:lnTo>
                  <a:pt x="2363339" y="436888"/>
                </a:lnTo>
                <a:lnTo>
                  <a:pt x="0" y="436888"/>
                </a:lnTo>
                <a:lnTo>
                  <a:pt x="0" y="0"/>
                </a:lnTo>
                <a:close/>
              </a:path>
            </a:pathLst>
          </a:custGeom>
          <a:blipFill>
            <a:blip r:embed="rId5"/>
            <a:stretch>
              <a:fillRect l="-38645" t="0" r="0" b="0"/>
            </a:stretch>
          </a:blipFill>
        </p:spPr>
      </p:sp>
      <p:sp>
        <p:nvSpPr>
          <p:cNvPr name="Freeform 12" id="12"/>
          <p:cNvSpPr/>
          <p:nvPr/>
        </p:nvSpPr>
        <p:spPr>
          <a:xfrm flipH="false" flipV="false" rot="0">
            <a:off x="11069463" y="2561038"/>
            <a:ext cx="5341759" cy="5105400"/>
          </a:xfrm>
          <a:custGeom>
            <a:avLst/>
            <a:gdLst/>
            <a:ahLst/>
            <a:cxnLst/>
            <a:rect r="r" b="b" t="t" l="l"/>
            <a:pathLst>
              <a:path h="5105400" w="5341759">
                <a:moveTo>
                  <a:pt x="0" y="0"/>
                </a:moveTo>
                <a:lnTo>
                  <a:pt x="5341759" y="0"/>
                </a:lnTo>
                <a:lnTo>
                  <a:pt x="5341759" y="5105400"/>
                </a:lnTo>
                <a:lnTo>
                  <a:pt x="0" y="5105400"/>
                </a:lnTo>
                <a:lnTo>
                  <a:pt x="0" y="0"/>
                </a:lnTo>
                <a:close/>
              </a:path>
            </a:pathLst>
          </a:custGeom>
          <a:blipFill>
            <a:blip r:embed="rId6"/>
            <a:stretch>
              <a:fillRect l="0" t="0" r="0" b="-61194"/>
            </a:stretch>
          </a:blipFill>
        </p:spPr>
      </p:sp>
      <p:sp>
        <p:nvSpPr>
          <p:cNvPr name="TextBox 13" id="13"/>
          <p:cNvSpPr txBox="true"/>
          <p:nvPr/>
        </p:nvSpPr>
        <p:spPr>
          <a:xfrm rot="0">
            <a:off x="1333500" y="472079"/>
            <a:ext cx="7296150" cy="3455041"/>
          </a:xfrm>
          <a:prstGeom prst="rect">
            <a:avLst/>
          </a:prstGeom>
        </p:spPr>
        <p:txBody>
          <a:bodyPr anchor="t" rtlCol="false" tIns="0" lIns="0" bIns="0" rIns="0">
            <a:spAutoFit/>
          </a:bodyPr>
          <a:lstStyle/>
          <a:p>
            <a:pPr algn="l" marL="0" indent="0" lvl="0">
              <a:lnSpc>
                <a:spcPts val="8900"/>
              </a:lnSpc>
              <a:spcBef>
                <a:spcPct val="0"/>
              </a:spcBef>
            </a:pPr>
            <a:r>
              <a:rPr lang="en-US" sz="8900">
                <a:solidFill>
                  <a:srgbClr val="000001"/>
                </a:solidFill>
                <a:latin typeface="Bobby Jones"/>
                <a:ea typeface="Bobby Jones"/>
                <a:cs typeface="Bobby Jones"/>
                <a:sym typeface="Bobby Jones"/>
              </a:rPr>
              <a:t>Nástr</a:t>
            </a:r>
            <a:r>
              <a:rPr lang="en-US" sz="8900" strike="noStrike" u="none">
                <a:solidFill>
                  <a:srgbClr val="000001"/>
                </a:solidFill>
                <a:latin typeface="Bobby Jones"/>
                <a:ea typeface="Bobby Jones"/>
                <a:cs typeface="Bobby Jones"/>
                <a:sym typeface="Bobby Jones"/>
              </a:rPr>
              <a:t>ahy mestského života</a:t>
            </a:r>
          </a:p>
        </p:txBody>
      </p:sp>
      <p:sp>
        <p:nvSpPr>
          <p:cNvPr name="TextBox 14" id="14"/>
          <p:cNvSpPr txBox="true"/>
          <p:nvPr/>
        </p:nvSpPr>
        <p:spPr>
          <a:xfrm rot="0">
            <a:off x="1333500" y="4006215"/>
            <a:ext cx="6286500" cy="4813935"/>
          </a:xfrm>
          <a:prstGeom prst="rect">
            <a:avLst/>
          </a:prstGeom>
        </p:spPr>
        <p:txBody>
          <a:bodyPr anchor="t" rtlCol="false" tIns="0" lIns="0" bIns="0" rIns="0">
            <a:spAutoFit/>
          </a:bodyPr>
          <a:lstStyle/>
          <a:p>
            <a:pPr algn="ctr">
              <a:lnSpc>
                <a:spcPts val="3510"/>
              </a:lnSpc>
              <a:spcBef>
                <a:spcPct val="0"/>
              </a:spcBef>
            </a:pPr>
            <a:r>
              <a:rPr lang="en-US" sz="2700">
                <a:solidFill>
                  <a:srgbClr val="000001"/>
                </a:solidFill>
                <a:latin typeface="DM Sans"/>
                <a:ea typeface="DM Sans"/>
                <a:cs typeface="DM Sans"/>
                <a:sym typeface="DM Sans"/>
              </a:rPr>
              <a:t>Život v meste nie je pre vtáky jednoduchý a prináša so sebou mnohé riziká. Moderná architektúra s veľkými zrkadlovými oknami a sklenenými zastávkami sa pre ne stáva neviditeľnou pascou. Obrovskou ranou pre</a:t>
            </a:r>
            <a:r>
              <a:rPr lang="en-US" sz="2700">
                <a:solidFill>
                  <a:srgbClr val="000001"/>
                </a:solidFill>
                <a:latin typeface="DM Sans"/>
                <a:ea typeface="DM Sans"/>
                <a:cs typeface="DM Sans"/>
                <a:sym typeface="DM Sans"/>
              </a:rPr>
              <a:t> mestské vtáky je aj zatepľovanie panelákov, pri ktorom často dochádza k zabetónovaniu ich hniezd s mláďatami bez vytvorenia náhradných otvorov.</a:t>
            </a:r>
          </a:p>
        </p:txBody>
      </p:sp>
      <p:grpSp>
        <p:nvGrpSpPr>
          <p:cNvPr name="Group 15" id="15"/>
          <p:cNvGrpSpPr/>
          <p:nvPr/>
        </p:nvGrpSpPr>
        <p:grpSpPr>
          <a:xfrm rot="0">
            <a:off x="7827424" y="7843162"/>
            <a:ext cx="6102404" cy="2293569"/>
            <a:chOff x="0" y="0"/>
            <a:chExt cx="1607218" cy="604068"/>
          </a:xfrm>
        </p:grpSpPr>
        <p:sp>
          <p:nvSpPr>
            <p:cNvPr name="Freeform 16" id="16"/>
            <p:cNvSpPr/>
            <p:nvPr/>
          </p:nvSpPr>
          <p:spPr>
            <a:xfrm flipH="false" flipV="false" rot="0">
              <a:off x="0" y="0"/>
              <a:ext cx="1607217" cy="604068"/>
            </a:xfrm>
            <a:custGeom>
              <a:avLst/>
              <a:gdLst/>
              <a:ahLst/>
              <a:cxnLst/>
              <a:rect r="r" b="b" t="t" l="l"/>
              <a:pathLst>
                <a:path h="604068" w="1607217">
                  <a:moveTo>
                    <a:pt x="0" y="0"/>
                  </a:moveTo>
                  <a:lnTo>
                    <a:pt x="1607217" y="0"/>
                  </a:lnTo>
                  <a:lnTo>
                    <a:pt x="1607217" y="604068"/>
                  </a:lnTo>
                  <a:lnTo>
                    <a:pt x="0" y="604068"/>
                  </a:lnTo>
                  <a:close/>
                </a:path>
              </a:pathLst>
            </a:custGeom>
            <a:solidFill>
              <a:srgbClr val="EDCEBC"/>
            </a:solidFill>
            <a:ln cap="sq">
              <a:noFill/>
              <a:prstDash val="solid"/>
              <a:miter/>
            </a:ln>
          </p:spPr>
        </p:sp>
        <p:sp>
          <p:nvSpPr>
            <p:cNvPr name="TextBox 17" id="17"/>
            <p:cNvSpPr txBox="true"/>
            <p:nvPr/>
          </p:nvSpPr>
          <p:spPr>
            <a:xfrm>
              <a:off x="0" y="-123825"/>
              <a:ext cx="1607218" cy="727893"/>
            </a:xfrm>
            <a:prstGeom prst="rect">
              <a:avLst/>
            </a:prstGeom>
          </p:spPr>
          <p:txBody>
            <a:bodyPr anchor="ctr" rtlCol="false" tIns="152400" lIns="152400" bIns="152400" rIns="152400"/>
            <a:lstStyle/>
            <a:p>
              <a:pPr algn="ctr">
                <a:lnSpc>
                  <a:spcPts val="4799"/>
                </a:lnSpc>
              </a:pPr>
              <a:r>
                <a:rPr lang="en-US" sz="2999">
                  <a:solidFill>
                    <a:srgbClr val="000001"/>
                  </a:solidFill>
                  <a:latin typeface="Bobby Jones"/>
                  <a:ea typeface="Bobby Jones"/>
                  <a:cs typeface="Bobby Jones"/>
                  <a:sym typeface="Bobby Jones"/>
                </a:rPr>
                <a:t>FUNFACT</a:t>
              </a:r>
            </a:p>
            <a:p>
              <a:pPr algn="ctr" marL="0" indent="0" lvl="0">
                <a:lnSpc>
                  <a:spcPts val="2279"/>
                </a:lnSpc>
              </a:pPr>
              <a:r>
                <a:rPr lang="en-US" sz="1899">
                  <a:solidFill>
                    <a:srgbClr val="000001"/>
                  </a:solidFill>
                  <a:latin typeface="DM Sans"/>
                  <a:ea typeface="DM Sans"/>
                  <a:cs typeface="DM Sans"/>
                  <a:sym typeface="DM Sans"/>
                </a:rPr>
                <a:t>MESTSKÝ HLUK NÚTI SPEVAVCE ZVYŠOVAŤ TÓN SVOJHO HLASU A SPIEVAŤ V OVEĽA VYŠŠÍCH FREKVENCIÁCH, KVÔLI ČOMU DNES VTÁKY V CENTRE MIEST SPIEVAJÚ VÝRAZNE INAK</a:t>
              </a:r>
              <a:r>
                <a:rPr lang="en-US" sz="1899">
                  <a:solidFill>
                    <a:srgbClr val="000001"/>
                  </a:solidFill>
                  <a:latin typeface="DM Sans"/>
                  <a:ea typeface="DM Sans"/>
                  <a:cs typeface="DM Sans"/>
                  <a:sym typeface="DM Sans"/>
                </a:rPr>
                <a:t> ako tie v hlbokom lese.</a:t>
              </a:r>
            </a:p>
          </p:txBody>
        </p:sp>
      </p:grpSp>
    </p:spTree>
  </p:cSld>
  <p:clrMapOvr>
    <a:masterClrMapping/>
  </p:clrMapOvr>
  <p:transition spd="fast">
    <p:fade/>
  </p:transition>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A39E66"/>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295293" y="6265677"/>
            <a:ext cx="5921117" cy="4339003"/>
          </a:xfrm>
          <a:custGeom>
            <a:avLst/>
            <a:gdLst/>
            <a:ahLst/>
            <a:cxnLst/>
            <a:rect r="r" b="b" t="t" l="l"/>
            <a:pathLst>
              <a:path h="4339003" w="5921117">
                <a:moveTo>
                  <a:pt x="0" y="0"/>
                </a:moveTo>
                <a:lnTo>
                  <a:pt x="5921117" y="0"/>
                </a:lnTo>
                <a:lnTo>
                  <a:pt x="5921117" y="4339003"/>
                </a:lnTo>
                <a:lnTo>
                  <a:pt x="0" y="4339003"/>
                </a:lnTo>
                <a:lnTo>
                  <a:pt x="0" y="0"/>
                </a:lnTo>
                <a:close/>
              </a:path>
            </a:pathLst>
          </a:custGeom>
          <a:blipFill>
            <a:blip r:embed="rId2"/>
            <a:stretch>
              <a:fillRect l="-28274" t="0" r="-69780" b="0"/>
            </a:stretch>
          </a:blipFill>
        </p:spPr>
      </p:sp>
      <p:sp>
        <p:nvSpPr>
          <p:cNvPr name="Freeform 3" id="3"/>
          <p:cNvSpPr/>
          <p:nvPr/>
        </p:nvSpPr>
        <p:spPr>
          <a:xfrm flipH="false" flipV="false" rot="-5400000">
            <a:off x="10061575" y="2973999"/>
            <a:ext cx="11727035" cy="4339003"/>
          </a:xfrm>
          <a:custGeom>
            <a:avLst/>
            <a:gdLst/>
            <a:ahLst/>
            <a:cxnLst/>
            <a:rect r="r" b="b" t="t" l="l"/>
            <a:pathLst>
              <a:path h="4339003" w="11727035">
                <a:moveTo>
                  <a:pt x="0" y="0"/>
                </a:moveTo>
                <a:lnTo>
                  <a:pt x="11727035" y="0"/>
                </a:lnTo>
                <a:lnTo>
                  <a:pt x="11727035" y="4339002"/>
                </a:lnTo>
                <a:lnTo>
                  <a:pt x="0" y="4339002"/>
                </a:lnTo>
                <a:lnTo>
                  <a:pt x="0" y="0"/>
                </a:lnTo>
                <a:close/>
              </a:path>
            </a:pathLst>
          </a:custGeom>
          <a:blipFill>
            <a:blip r:embed="rId2"/>
            <a:stretch>
              <a:fillRect l="0" t="0" r="0" b="0"/>
            </a:stretch>
          </a:blipFill>
        </p:spPr>
      </p:sp>
      <p:grpSp>
        <p:nvGrpSpPr>
          <p:cNvPr name="Group 4" id="4"/>
          <p:cNvGrpSpPr/>
          <p:nvPr/>
        </p:nvGrpSpPr>
        <p:grpSpPr>
          <a:xfrm rot="0">
            <a:off x="-190500" y="-190500"/>
            <a:ext cx="17222491" cy="10668000"/>
            <a:chOff x="0" y="0"/>
            <a:chExt cx="4535965" cy="2809679"/>
          </a:xfrm>
        </p:grpSpPr>
        <p:sp>
          <p:nvSpPr>
            <p:cNvPr name="Freeform 5" id="5"/>
            <p:cNvSpPr/>
            <p:nvPr/>
          </p:nvSpPr>
          <p:spPr>
            <a:xfrm flipH="false" flipV="false" rot="0">
              <a:off x="0" y="0"/>
              <a:ext cx="4535965" cy="2809679"/>
            </a:xfrm>
            <a:custGeom>
              <a:avLst/>
              <a:gdLst/>
              <a:ahLst/>
              <a:cxnLst/>
              <a:rect r="r" b="b" t="t" l="l"/>
              <a:pathLst>
                <a:path h="2809679" w="4535965">
                  <a:moveTo>
                    <a:pt x="0" y="0"/>
                  </a:moveTo>
                  <a:lnTo>
                    <a:pt x="4535965" y="0"/>
                  </a:lnTo>
                  <a:lnTo>
                    <a:pt x="4535965" y="2809679"/>
                  </a:lnTo>
                  <a:lnTo>
                    <a:pt x="0" y="2809679"/>
                  </a:lnTo>
                  <a:close/>
                </a:path>
              </a:pathLst>
            </a:custGeom>
            <a:solidFill>
              <a:srgbClr val="FFFCF3"/>
            </a:solidFill>
          </p:spPr>
        </p:sp>
        <p:sp>
          <p:nvSpPr>
            <p:cNvPr name="TextBox 6" id="6"/>
            <p:cNvSpPr txBox="true"/>
            <p:nvPr/>
          </p:nvSpPr>
          <p:spPr>
            <a:xfrm>
              <a:off x="0" y="-9525"/>
              <a:ext cx="4535965" cy="2819204"/>
            </a:xfrm>
            <a:prstGeom prst="rect">
              <a:avLst/>
            </a:prstGeom>
          </p:spPr>
          <p:txBody>
            <a:bodyPr anchor="ctr" rtlCol="false" tIns="254000" lIns="254000" bIns="254000" rIns="254000"/>
            <a:lstStyle/>
            <a:p>
              <a:pPr algn="ctr" marL="0" indent="0" lvl="0">
                <a:lnSpc>
                  <a:spcPts val="3600"/>
                </a:lnSpc>
                <a:spcBef>
                  <a:spcPct val="0"/>
                </a:spcBef>
              </a:pPr>
            </a:p>
          </p:txBody>
        </p:sp>
      </p:grpSp>
      <p:sp>
        <p:nvSpPr>
          <p:cNvPr name="TextBox 7" id="7"/>
          <p:cNvSpPr txBox="true"/>
          <p:nvPr/>
        </p:nvSpPr>
        <p:spPr>
          <a:xfrm rot="0">
            <a:off x="1270222" y="3037653"/>
            <a:ext cx="14697811" cy="4953000"/>
          </a:xfrm>
          <a:prstGeom prst="rect">
            <a:avLst/>
          </a:prstGeom>
        </p:spPr>
        <p:txBody>
          <a:bodyPr anchor="t" rtlCol="false" tIns="0" lIns="0" bIns="0" rIns="0">
            <a:spAutoFit/>
          </a:bodyPr>
          <a:lstStyle/>
          <a:p>
            <a:pPr algn="l" marL="0" indent="0" lvl="0">
              <a:lnSpc>
                <a:spcPts val="3900"/>
              </a:lnSpc>
              <a:spcBef>
                <a:spcPct val="0"/>
              </a:spcBef>
            </a:pPr>
            <a:r>
              <a:rPr lang="en-US" sz="3000">
                <a:solidFill>
                  <a:srgbClr val="000001"/>
                </a:solidFill>
                <a:latin typeface="DM Sans"/>
                <a:ea typeface="DM Sans"/>
                <a:cs typeface="DM Sans"/>
                <a:sym typeface="DM Sans"/>
              </a:rPr>
              <a:t>Ak vá</a:t>
            </a:r>
            <a:r>
              <a:rPr lang="en-US" sz="3000" strike="noStrike" u="none">
                <a:solidFill>
                  <a:srgbClr val="000001"/>
                </a:solidFill>
                <a:latin typeface="DM Sans"/>
                <a:ea typeface="DM Sans"/>
                <a:cs typeface="DM Sans"/>
                <a:sym typeface="DM Sans"/>
              </a:rPr>
              <a:t>s svet mestských operencov zaujal a chceli by ste zistiť viac informácií, vrelo vám odporúčam n</a:t>
            </a:r>
            <a:r>
              <a:rPr lang="en-US" sz="3000" strike="noStrike" u="none">
                <a:solidFill>
                  <a:srgbClr val="000001"/>
                </a:solidFill>
                <a:latin typeface="DM Sans"/>
                <a:ea typeface="DM Sans"/>
                <a:cs typeface="DM Sans"/>
                <a:sym typeface="DM Sans"/>
              </a:rPr>
              <a:t>avštív</a:t>
            </a:r>
            <a:r>
              <a:rPr lang="en-US" sz="3000" strike="noStrike" u="none">
                <a:solidFill>
                  <a:srgbClr val="000001"/>
                </a:solidFill>
                <a:latin typeface="DM Sans"/>
                <a:ea typeface="DM Sans"/>
                <a:cs typeface="DM Sans"/>
                <a:sym typeface="DM Sans"/>
              </a:rPr>
              <a:t>i</a:t>
            </a:r>
            <a:r>
              <a:rPr lang="en-US" sz="3000" strike="noStrike" u="none">
                <a:solidFill>
                  <a:srgbClr val="000001"/>
                </a:solidFill>
                <a:latin typeface="DM Sans"/>
                <a:ea typeface="DM Sans"/>
                <a:cs typeface="DM Sans"/>
                <a:sym typeface="DM Sans"/>
              </a:rPr>
              <a:t>ť </a:t>
            </a:r>
            <a:r>
              <a:rPr lang="en-US" sz="3000" strike="noStrike" u="none">
                <a:solidFill>
                  <a:srgbClr val="000001"/>
                </a:solidFill>
                <a:latin typeface="DM Sans"/>
                <a:ea typeface="DM Sans"/>
                <a:cs typeface="DM Sans"/>
                <a:sym typeface="DM Sans"/>
              </a:rPr>
              <a:t>t</a:t>
            </a:r>
            <a:r>
              <a:rPr lang="en-US" sz="3000" strike="noStrike" u="none">
                <a:solidFill>
                  <a:srgbClr val="000001"/>
                </a:solidFill>
                <a:latin typeface="DM Sans"/>
                <a:ea typeface="DM Sans"/>
                <a:cs typeface="DM Sans"/>
                <a:sym typeface="DM Sans"/>
              </a:rPr>
              <a:t>i</a:t>
            </a:r>
            <a:r>
              <a:rPr lang="en-US" sz="3000" strike="noStrike" u="none">
                <a:solidFill>
                  <a:srgbClr val="000001"/>
                </a:solidFill>
                <a:latin typeface="DM Sans"/>
                <a:ea typeface="DM Sans"/>
                <a:cs typeface="DM Sans"/>
                <a:sym typeface="DM Sans"/>
              </a:rPr>
              <a:t>e</a:t>
            </a:r>
            <a:r>
              <a:rPr lang="en-US" sz="3000" strike="noStrike" u="none">
                <a:solidFill>
                  <a:srgbClr val="000001"/>
                </a:solidFill>
                <a:latin typeface="DM Sans"/>
                <a:ea typeface="DM Sans"/>
                <a:cs typeface="DM Sans"/>
                <a:sym typeface="DM Sans"/>
              </a:rPr>
              <a:t>to užitočné odk</a:t>
            </a:r>
            <a:r>
              <a:rPr lang="en-US" sz="3000" strike="noStrike" u="none">
                <a:solidFill>
                  <a:srgbClr val="000001"/>
                </a:solidFill>
                <a:latin typeface="DM Sans"/>
                <a:ea typeface="DM Sans"/>
                <a:cs typeface="DM Sans"/>
                <a:sym typeface="DM Sans"/>
              </a:rPr>
              <a:t>a</a:t>
            </a:r>
            <a:r>
              <a:rPr lang="en-US" sz="3000" strike="noStrike" u="none">
                <a:solidFill>
                  <a:srgbClr val="000001"/>
                </a:solidFill>
                <a:latin typeface="DM Sans"/>
                <a:ea typeface="DM Sans"/>
                <a:cs typeface="DM Sans"/>
                <a:sym typeface="DM Sans"/>
              </a:rPr>
              <a:t>zy.</a:t>
            </a:r>
          </a:p>
          <a:p>
            <a:pPr algn="l" marL="0" indent="0" lvl="0">
              <a:lnSpc>
                <a:spcPts val="3900"/>
              </a:lnSpc>
              <a:spcBef>
                <a:spcPct val="0"/>
              </a:spcBef>
            </a:pPr>
            <a:r>
              <a:rPr lang="en-US" sz="3000" strike="noStrike" u="none">
                <a:solidFill>
                  <a:srgbClr val="000001"/>
                </a:solidFill>
                <a:latin typeface="DM Sans"/>
                <a:ea typeface="DM Sans"/>
                <a:cs typeface="DM Sans"/>
                <a:sym typeface="DM Sans"/>
              </a:rPr>
              <a:t>Nájde</a:t>
            </a:r>
            <a:r>
              <a:rPr lang="en-US" sz="3000" strike="noStrike" u="none">
                <a:solidFill>
                  <a:srgbClr val="000001"/>
                </a:solidFill>
                <a:latin typeface="DM Sans"/>
                <a:ea typeface="DM Sans"/>
                <a:cs typeface="DM Sans"/>
                <a:sym typeface="DM Sans"/>
              </a:rPr>
              <a:t>t</a:t>
            </a:r>
            <a:r>
              <a:rPr lang="en-US" sz="3000" strike="noStrike" u="none">
                <a:solidFill>
                  <a:srgbClr val="000001"/>
                </a:solidFill>
                <a:latin typeface="DM Sans"/>
                <a:ea typeface="DM Sans"/>
                <a:cs typeface="DM Sans"/>
                <a:sym typeface="DM Sans"/>
              </a:rPr>
              <a:t>e</a:t>
            </a:r>
            <a:r>
              <a:rPr lang="en-US" sz="3000" strike="noStrike" u="none">
                <a:solidFill>
                  <a:srgbClr val="000001"/>
                </a:solidFill>
                <a:latin typeface="DM Sans"/>
                <a:ea typeface="DM Sans"/>
                <a:cs typeface="DM Sans"/>
                <a:sym typeface="DM Sans"/>
              </a:rPr>
              <a:t> </a:t>
            </a:r>
            <a:r>
              <a:rPr lang="en-US" sz="3000" strike="noStrike" u="none">
                <a:solidFill>
                  <a:srgbClr val="000001"/>
                </a:solidFill>
                <a:latin typeface="DM Sans"/>
                <a:ea typeface="DM Sans"/>
                <a:cs typeface="DM Sans"/>
                <a:sym typeface="DM Sans"/>
              </a:rPr>
              <a:t>t</a:t>
            </a:r>
            <a:r>
              <a:rPr lang="en-US" sz="3000" strike="noStrike" u="none">
                <a:solidFill>
                  <a:srgbClr val="000001"/>
                </a:solidFill>
                <a:latin typeface="DM Sans"/>
                <a:ea typeface="DM Sans"/>
                <a:cs typeface="DM Sans"/>
                <a:sym typeface="DM Sans"/>
              </a:rPr>
              <a:t>a</a:t>
            </a:r>
            <a:r>
              <a:rPr lang="en-US" sz="3000" strike="noStrike" u="none">
                <a:solidFill>
                  <a:srgbClr val="000001"/>
                </a:solidFill>
                <a:latin typeface="DM Sans"/>
                <a:ea typeface="DM Sans"/>
                <a:cs typeface="DM Sans"/>
                <a:sym typeface="DM Sans"/>
              </a:rPr>
              <a:t>m podrob</a:t>
            </a:r>
            <a:r>
              <a:rPr lang="en-US" sz="3000" strike="noStrike" u="none">
                <a:solidFill>
                  <a:srgbClr val="000001"/>
                </a:solidFill>
                <a:latin typeface="DM Sans"/>
                <a:ea typeface="DM Sans"/>
                <a:cs typeface="DM Sans"/>
                <a:sym typeface="DM Sans"/>
              </a:rPr>
              <a:t>n</a:t>
            </a:r>
            <a:r>
              <a:rPr lang="en-US" sz="3000" strike="noStrike" u="none">
                <a:solidFill>
                  <a:srgbClr val="000001"/>
                </a:solidFill>
                <a:latin typeface="DM Sans"/>
                <a:ea typeface="DM Sans"/>
                <a:cs typeface="DM Sans"/>
                <a:sym typeface="DM Sans"/>
              </a:rPr>
              <a:t>é </a:t>
            </a:r>
            <a:r>
              <a:rPr lang="en-US" sz="3000" strike="noStrike" u="none">
                <a:solidFill>
                  <a:srgbClr val="000001"/>
                </a:solidFill>
                <a:latin typeface="DM Sans"/>
                <a:ea typeface="DM Sans"/>
                <a:cs typeface="DM Sans"/>
                <a:sym typeface="DM Sans"/>
              </a:rPr>
              <a:t>ma</a:t>
            </a:r>
            <a:r>
              <a:rPr lang="en-US" sz="3000" strike="noStrike" u="none">
                <a:solidFill>
                  <a:srgbClr val="000001"/>
                </a:solidFill>
                <a:latin typeface="DM Sans"/>
                <a:ea typeface="DM Sans"/>
                <a:cs typeface="DM Sans"/>
                <a:sym typeface="DM Sans"/>
              </a:rPr>
              <a:t>py vý</a:t>
            </a:r>
            <a:r>
              <a:rPr lang="en-US" sz="3000" strike="noStrike" u="none">
                <a:solidFill>
                  <a:srgbClr val="000001"/>
                </a:solidFill>
                <a:latin typeface="DM Sans"/>
                <a:ea typeface="DM Sans"/>
                <a:cs typeface="DM Sans"/>
                <a:sym typeface="DM Sans"/>
              </a:rPr>
              <a:t>s</a:t>
            </a:r>
            <a:r>
              <a:rPr lang="en-US" sz="3000" strike="noStrike" u="none">
                <a:solidFill>
                  <a:srgbClr val="000001"/>
                </a:solidFill>
                <a:latin typeface="DM Sans"/>
                <a:ea typeface="DM Sans"/>
                <a:cs typeface="DM Sans"/>
                <a:sym typeface="DM Sans"/>
              </a:rPr>
              <a:t>kytu</a:t>
            </a:r>
            <a:r>
              <a:rPr lang="en-US" sz="3000" strike="noStrike" u="none">
                <a:solidFill>
                  <a:srgbClr val="000001"/>
                </a:solidFill>
                <a:latin typeface="DM Sans"/>
                <a:ea typeface="DM Sans"/>
                <a:cs typeface="DM Sans"/>
                <a:sym typeface="DM Sans"/>
              </a:rPr>
              <a:t> </a:t>
            </a:r>
            <a:r>
              <a:rPr lang="en-US" sz="3000" strike="noStrike" u="none">
                <a:solidFill>
                  <a:srgbClr val="000001"/>
                </a:solidFill>
                <a:latin typeface="DM Sans"/>
                <a:ea typeface="DM Sans"/>
                <a:cs typeface="DM Sans"/>
                <a:sym typeface="DM Sans"/>
              </a:rPr>
              <a:t>jed</a:t>
            </a:r>
            <a:r>
              <a:rPr lang="en-US" sz="3000" strike="noStrike" u="none">
                <a:solidFill>
                  <a:srgbClr val="000001"/>
                </a:solidFill>
                <a:latin typeface="DM Sans"/>
                <a:ea typeface="DM Sans"/>
                <a:cs typeface="DM Sans"/>
                <a:sym typeface="DM Sans"/>
              </a:rPr>
              <a:t>no</a:t>
            </a:r>
            <a:r>
              <a:rPr lang="en-US" sz="3000" strike="noStrike" u="none">
                <a:solidFill>
                  <a:srgbClr val="000001"/>
                </a:solidFill>
                <a:latin typeface="DM Sans"/>
                <a:ea typeface="DM Sans"/>
                <a:cs typeface="DM Sans"/>
                <a:sym typeface="DM Sans"/>
              </a:rPr>
              <a:t>tlivých</a:t>
            </a:r>
            <a:r>
              <a:rPr lang="en-US" sz="3000" strike="noStrike" u="none">
                <a:solidFill>
                  <a:srgbClr val="000001"/>
                </a:solidFill>
                <a:latin typeface="DM Sans"/>
                <a:ea typeface="DM Sans"/>
                <a:cs typeface="DM Sans"/>
                <a:sym typeface="DM Sans"/>
              </a:rPr>
              <a:t> </a:t>
            </a:r>
            <a:r>
              <a:rPr lang="en-US" sz="3000" strike="noStrike" u="none">
                <a:solidFill>
                  <a:srgbClr val="000001"/>
                </a:solidFill>
                <a:latin typeface="DM Sans"/>
                <a:ea typeface="DM Sans"/>
                <a:cs typeface="DM Sans"/>
                <a:sym typeface="DM Sans"/>
              </a:rPr>
              <a:t>dr</a:t>
            </a:r>
            <a:r>
              <a:rPr lang="en-US" sz="3000" strike="noStrike" u="none">
                <a:solidFill>
                  <a:srgbClr val="000001"/>
                </a:solidFill>
                <a:latin typeface="DM Sans"/>
                <a:ea typeface="DM Sans"/>
                <a:cs typeface="DM Sans"/>
                <a:sym typeface="DM Sans"/>
              </a:rPr>
              <a:t>uhov, praktické tipy, ako im pomôcť, a môžete sa dokonca sami zapojiť do ich sčítania. </a:t>
            </a:r>
          </a:p>
          <a:p>
            <a:pPr algn="l" marL="0" indent="0" lvl="0">
              <a:lnSpc>
                <a:spcPts val="3900"/>
              </a:lnSpc>
              <a:spcBef>
                <a:spcPct val="0"/>
              </a:spcBef>
            </a:pPr>
            <a:r>
              <a:rPr lang="en-US" sz="3000" strike="noStrike" u="none">
                <a:solidFill>
                  <a:srgbClr val="000001"/>
                </a:solidFill>
                <a:latin typeface="DM Sans"/>
                <a:ea typeface="DM Sans"/>
                <a:cs typeface="DM Sans"/>
                <a:sym typeface="DM Sans"/>
              </a:rPr>
              <a:t> </a:t>
            </a:r>
          </a:p>
          <a:p>
            <a:pPr algn="l" marL="0" indent="0" lvl="0">
              <a:lnSpc>
                <a:spcPts val="3900"/>
              </a:lnSpc>
              <a:spcBef>
                <a:spcPct val="0"/>
              </a:spcBef>
            </a:pPr>
            <a:r>
              <a:rPr lang="en-US" sz="3000" strike="noStrike" u="sng">
                <a:solidFill>
                  <a:srgbClr val="000001"/>
                </a:solidFill>
                <a:latin typeface="DM Sans"/>
                <a:ea typeface="DM Sans"/>
                <a:cs typeface="DM Sans"/>
                <a:sym typeface="DM Sans"/>
                <a:hlinkClick r:id="rId3" tooltip="https://atlas.vtaky.sk/atlasvtakov.php?id=main"/>
              </a:rPr>
              <a:t>Atlas vtákov Slovenska</a:t>
            </a:r>
            <a:r>
              <a:rPr lang="en-US" sz="3000" strike="noStrike" u="none">
                <a:solidFill>
                  <a:srgbClr val="000001"/>
                </a:solidFill>
                <a:latin typeface="DM Sans"/>
                <a:ea typeface="DM Sans"/>
                <a:cs typeface="DM Sans"/>
                <a:sym typeface="DM Sans"/>
              </a:rPr>
              <a:t> </a:t>
            </a:r>
          </a:p>
          <a:p>
            <a:pPr algn="l" marL="0" indent="0" lvl="0">
              <a:lnSpc>
                <a:spcPts val="3900"/>
              </a:lnSpc>
              <a:spcBef>
                <a:spcPct val="0"/>
              </a:spcBef>
            </a:pPr>
            <a:r>
              <a:rPr lang="en-US" sz="3000" strike="noStrike" u="sng">
                <a:solidFill>
                  <a:srgbClr val="000001"/>
                </a:solidFill>
                <a:latin typeface="DM Sans"/>
                <a:ea typeface="DM Sans"/>
                <a:cs typeface="DM Sans"/>
                <a:sym typeface="DM Sans"/>
                <a:hlinkClick r:id="rId4" tooltip="https://vtaky.sk"/>
              </a:rPr>
              <a:t>SOS/BirdLife Slovensko</a:t>
            </a:r>
          </a:p>
          <a:p>
            <a:pPr algn="l" marL="0" indent="0" lvl="0">
              <a:lnSpc>
                <a:spcPts val="3900"/>
              </a:lnSpc>
              <a:spcBef>
                <a:spcPct val="0"/>
              </a:spcBef>
            </a:pPr>
            <a:r>
              <a:rPr lang="en-US" sz="3000" strike="noStrike" u="sng">
                <a:solidFill>
                  <a:srgbClr val="000001"/>
                </a:solidFill>
                <a:latin typeface="DM Sans"/>
                <a:ea typeface="DM Sans"/>
                <a:cs typeface="DM Sans"/>
                <a:sym typeface="DM Sans"/>
                <a:hlinkClick r:id="rId5" tooltip="https://vtaciahodinka.sk/urcovanie-druhov/"/>
              </a:rPr>
              <a:t>Vtáčia hodinka</a:t>
            </a:r>
          </a:p>
          <a:p>
            <a:pPr algn="l" marL="0" indent="0" lvl="0">
              <a:lnSpc>
                <a:spcPts val="3900"/>
              </a:lnSpc>
              <a:spcBef>
                <a:spcPct val="0"/>
              </a:spcBef>
            </a:pPr>
            <a:r>
              <a:rPr lang="en-US" sz="3000" strike="noStrike" u="sng">
                <a:solidFill>
                  <a:srgbClr val="000001"/>
                </a:solidFill>
                <a:latin typeface="DM Sans"/>
                <a:ea typeface="DM Sans"/>
                <a:cs typeface="DM Sans"/>
                <a:sym typeface="DM Sans"/>
                <a:hlinkClick r:id="rId6" tooltip="https://snaturou2000.sk/index.html"/>
              </a:rPr>
              <a:t>Atlas živočíchov </a:t>
            </a:r>
          </a:p>
          <a:p>
            <a:pPr algn="l" marL="0" indent="0" lvl="0">
              <a:lnSpc>
                <a:spcPts val="3900"/>
              </a:lnSpc>
              <a:spcBef>
                <a:spcPct val="0"/>
              </a:spcBef>
            </a:pPr>
          </a:p>
        </p:txBody>
      </p:sp>
      <p:sp>
        <p:nvSpPr>
          <p:cNvPr name="Freeform 8" id="8"/>
          <p:cNvSpPr/>
          <p:nvPr/>
        </p:nvSpPr>
        <p:spPr>
          <a:xfrm flipH="true" flipV="false" rot="81267">
            <a:off x="12564548" y="1413052"/>
            <a:ext cx="4161618" cy="4114800"/>
          </a:xfrm>
          <a:custGeom>
            <a:avLst/>
            <a:gdLst/>
            <a:ahLst/>
            <a:cxnLst/>
            <a:rect r="r" b="b" t="t" l="l"/>
            <a:pathLst>
              <a:path h="4114800" w="4161618">
                <a:moveTo>
                  <a:pt x="4161618" y="0"/>
                </a:moveTo>
                <a:lnTo>
                  <a:pt x="0" y="0"/>
                </a:lnTo>
                <a:lnTo>
                  <a:pt x="0" y="4114800"/>
                </a:lnTo>
                <a:lnTo>
                  <a:pt x="4161618" y="4114800"/>
                </a:lnTo>
                <a:lnTo>
                  <a:pt x="4161618"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9" id="9"/>
          <p:cNvSpPr txBox="true"/>
          <p:nvPr/>
        </p:nvSpPr>
        <p:spPr>
          <a:xfrm rot="0">
            <a:off x="1333500" y="1600200"/>
            <a:ext cx="6286500" cy="679450"/>
          </a:xfrm>
          <a:prstGeom prst="rect">
            <a:avLst/>
          </a:prstGeom>
        </p:spPr>
        <p:txBody>
          <a:bodyPr anchor="t" rtlCol="false" tIns="0" lIns="0" bIns="0" rIns="0">
            <a:spAutoFit/>
          </a:bodyPr>
          <a:lstStyle/>
          <a:p>
            <a:pPr algn="l" marL="0" indent="0" lvl="0">
              <a:lnSpc>
                <a:spcPts val="5000"/>
              </a:lnSpc>
              <a:spcBef>
                <a:spcPct val="0"/>
              </a:spcBef>
            </a:pPr>
            <a:r>
              <a:rPr lang="en-US" sz="5000">
                <a:solidFill>
                  <a:srgbClr val="000001"/>
                </a:solidFill>
                <a:latin typeface="Bobby Jones Condensed"/>
                <a:ea typeface="Bobby Jones Condensed"/>
                <a:cs typeface="Bobby Jones Condensed"/>
                <a:sym typeface="Bobby Jones Condensed"/>
              </a:rPr>
              <a:t>je tu toho viac!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C5D0D3"/>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5347581" y="-1497918"/>
            <a:ext cx="7592838" cy="14124735"/>
          </a:xfrm>
          <a:custGeom>
            <a:avLst/>
            <a:gdLst/>
            <a:ahLst/>
            <a:cxnLst/>
            <a:rect r="r" b="b" t="t" l="l"/>
            <a:pathLst>
              <a:path h="14124735" w="7592838">
                <a:moveTo>
                  <a:pt x="0" y="0"/>
                </a:moveTo>
                <a:lnTo>
                  <a:pt x="7592838" y="0"/>
                </a:lnTo>
                <a:lnTo>
                  <a:pt x="7592838" y="14124734"/>
                </a:lnTo>
                <a:lnTo>
                  <a:pt x="0" y="14124734"/>
                </a:lnTo>
                <a:lnTo>
                  <a:pt x="0" y="0"/>
                </a:lnTo>
                <a:close/>
              </a:path>
            </a:pathLst>
          </a:custGeom>
          <a:blipFill>
            <a:blip r:embed="rId2">
              <a:extLst>
                <a:ext uri="{96DAC541-7B7A-43D3-8B79-37D633B846F1}">
                  <asvg:svgBlip xmlns:asvg="http://schemas.microsoft.com/office/drawing/2016/SVG/main" r:embed="rId3"/>
                </a:ext>
              </a:extLst>
            </a:blip>
            <a:stretch>
              <a:fillRect l="-31246" t="-7489" r="0" b="0"/>
            </a:stretch>
          </a:blipFill>
        </p:spPr>
      </p:sp>
      <p:grpSp>
        <p:nvGrpSpPr>
          <p:cNvPr name="Group 3" id="3"/>
          <p:cNvGrpSpPr/>
          <p:nvPr/>
        </p:nvGrpSpPr>
        <p:grpSpPr>
          <a:xfrm rot="0">
            <a:off x="2325078" y="2062632"/>
            <a:ext cx="13676922" cy="6532362"/>
            <a:chOff x="0" y="0"/>
            <a:chExt cx="3602152" cy="1720458"/>
          </a:xfrm>
        </p:grpSpPr>
        <p:sp>
          <p:nvSpPr>
            <p:cNvPr name="Freeform 4" id="4"/>
            <p:cNvSpPr/>
            <p:nvPr/>
          </p:nvSpPr>
          <p:spPr>
            <a:xfrm flipH="false" flipV="false" rot="0">
              <a:off x="0" y="0"/>
              <a:ext cx="3602152" cy="1720458"/>
            </a:xfrm>
            <a:custGeom>
              <a:avLst/>
              <a:gdLst/>
              <a:ahLst/>
              <a:cxnLst/>
              <a:rect r="r" b="b" t="t" l="l"/>
              <a:pathLst>
                <a:path h="1720458" w="3602152">
                  <a:moveTo>
                    <a:pt x="0" y="0"/>
                  </a:moveTo>
                  <a:lnTo>
                    <a:pt x="3602152" y="0"/>
                  </a:lnTo>
                  <a:lnTo>
                    <a:pt x="3602152" y="1720458"/>
                  </a:lnTo>
                  <a:lnTo>
                    <a:pt x="0" y="1720458"/>
                  </a:lnTo>
                  <a:close/>
                </a:path>
              </a:pathLst>
            </a:custGeom>
            <a:solidFill>
              <a:srgbClr val="FFFCF3"/>
            </a:solidFill>
          </p:spPr>
        </p:sp>
        <p:sp>
          <p:nvSpPr>
            <p:cNvPr name="TextBox 5" id="5"/>
            <p:cNvSpPr txBox="true"/>
            <p:nvPr/>
          </p:nvSpPr>
          <p:spPr>
            <a:xfrm>
              <a:off x="0" y="19050"/>
              <a:ext cx="3602152" cy="1701408"/>
            </a:xfrm>
            <a:prstGeom prst="rect">
              <a:avLst/>
            </a:prstGeom>
          </p:spPr>
          <p:txBody>
            <a:bodyPr anchor="ctr" rtlCol="false" tIns="50800" lIns="50800" bIns="50800" rIns="50800"/>
            <a:lstStyle/>
            <a:p>
              <a:pPr algn="l" marL="647697" indent="-323848" lvl="1">
                <a:lnSpc>
                  <a:spcPts val="3269"/>
                </a:lnSpc>
                <a:buAutoNum type="arabicPeriod" startAt="1"/>
              </a:pPr>
              <a:r>
                <a:rPr lang="en-US" sz="2999">
                  <a:solidFill>
                    <a:srgbClr val="000001"/>
                  </a:solidFill>
                  <a:latin typeface="Bobby Jones"/>
                  <a:ea typeface="Bobby Jones"/>
                  <a:cs typeface="Bobby Jones"/>
                  <a:sym typeface="Bobby Jones"/>
                </a:rPr>
                <a:t>ALEXEI A. MAKLAKOV, SIMONE IMMLER, ALEJANDRO GONZALEZ-VOYER, JOHANNA RÖNN, NICLAS KOLM; BRAINS AND THE CITY: BIG-BRAINED PASSERINE BIRDS SUCCEED IN URBAN ENVIRONMENTS. BIOL LETT 23 OCTOBER 2011; 7 (5): 730–732. HTTPS://DOI.ORG/10.1098/RSBL.2011.0341</a:t>
              </a:r>
            </a:p>
            <a:p>
              <a:pPr algn="l" marL="647697" indent="-323848" lvl="1">
                <a:lnSpc>
                  <a:spcPts val="3269"/>
                </a:lnSpc>
                <a:buAutoNum type="arabicPeriod" startAt="1"/>
              </a:pPr>
              <a:r>
                <a:rPr lang="en-US" sz="2999">
                  <a:solidFill>
                    <a:srgbClr val="000001"/>
                  </a:solidFill>
                  <a:latin typeface="Bobby Jones"/>
                  <a:ea typeface="Bobby Jones"/>
                  <a:cs typeface="Bobby Jones"/>
                  <a:sym typeface="Bobby Jones"/>
                </a:rPr>
                <a:t>HTTPS://SNATUROU2000.SK/ZIVOCICHY/DAZDOVNIK-TMAVY.HTML</a:t>
              </a:r>
            </a:p>
            <a:p>
              <a:pPr algn="l" marL="647697" indent="-323848" lvl="1">
                <a:lnSpc>
                  <a:spcPts val="3269"/>
                </a:lnSpc>
                <a:buAutoNum type="arabicPeriod" startAt="1"/>
              </a:pPr>
              <a:r>
                <a:rPr lang="en-US" sz="2999">
                  <a:solidFill>
                    <a:srgbClr val="000001"/>
                  </a:solidFill>
                  <a:latin typeface="Bobby Jones"/>
                  <a:ea typeface="Bobby Jones"/>
                  <a:cs typeface="Bobby Jones"/>
                  <a:sym typeface="Bobby Jones"/>
                </a:rPr>
                <a:t>JESKO PARTECKE, INGRID SCHWABL AND EBERHARD GWINNER. STRESS AND THE CITY: URBANIZATION AND ITS EFFECTS ON THE STRESS PHYSIOLOGY IN EUROPEAN BLACKBIRDS. ECOLOGY, 87(8), 1945-1952 (2006)</a:t>
              </a:r>
            </a:p>
            <a:p>
              <a:pPr algn="l" marL="647697" indent="-323848" lvl="1">
                <a:lnSpc>
                  <a:spcPts val="3269"/>
                </a:lnSpc>
                <a:buAutoNum type="arabicPeriod" startAt="1"/>
              </a:pPr>
              <a:r>
                <a:rPr lang="en-US" sz="2999">
                  <a:solidFill>
                    <a:srgbClr val="000001"/>
                  </a:solidFill>
                  <a:latin typeface="Bobby Jones"/>
                  <a:ea typeface="Bobby Jones"/>
                  <a:cs typeface="Bobby Jones"/>
                  <a:sym typeface="Bobby Jones"/>
                </a:rPr>
                <a:t>PRIOR H, SCHWARZ A, GÜNTÜRKÜN O (2008) MIRROR-INDUCED BEHAVIOR IN THE MAGPIE (PICA PICA): EVIDENCE OF SELF-RECOGNITION . PLOS BIOL 6(8): E202. HTTPS://DOI.ORG/10.1371/JOURNAL.PBIO.0060202</a:t>
              </a:r>
            </a:p>
            <a:p>
              <a:pPr algn="l" marL="647697" indent="-323848" lvl="1">
                <a:lnSpc>
                  <a:spcPts val="3269"/>
                </a:lnSpc>
                <a:buAutoNum type="arabicPeriod" startAt="1"/>
              </a:pPr>
              <a:r>
                <a:rPr lang="en-US" sz="2999">
                  <a:solidFill>
                    <a:srgbClr val="000001"/>
                  </a:solidFill>
                  <a:latin typeface="Bobby Jones"/>
                  <a:ea typeface="Bobby Jones"/>
                  <a:cs typeface="Bobby Jones"/>
                  <a:sym typeface="Bobby Jones"/>
                </a:rPr>
                <a:t>HTTPS://SNATUROU2000.SK/ZIVOCICHY/SOKOL-MYSIAR-PUSTOVKA.HTML</a:t>
              </a:r>
            </a:p>
          </p:txBody>
        </p:sp>
      </p:grpSp>
      <p:sp>
        <p:nvSpPr>
          <p:cNvPr name="Freeform 6" id="6"/>
          <p:cNvSpPr/>
          <p:nvPr/>
        </p:nvSpPr>
        <p:spPr>
          <a:xfrm flipH="false" flipV="false" rot="0">
            <a:off x="13706080" y="7269789"/>
            <a:ext cx="2295920" cy="2650413"/>
          </a:xfrm>
          <a:custGeom>
            <a:avLst/>
            <a:gdLst/>
            <a:ahLst/>
            <a:cxnLst/>
            <a:rect r="r" b="b" t="t" l="l"/>
            <a:pathLst>
              <a:path h="2650413" w="2295920">
                <a:moveTo>
                  <a:pt x="0" y="0"/>
                </a:moveTo>
                <a:lnTo>
                  <a:pt x="2295920" y="0"/>
                </a:lnTo>
                <a:lnTo>
                  <a:pt x="2295920" y="2650412"/>
                </a:lnTo>
                <a:lnTo>
                  <a:pt x="0" y="2650412"/>
                </a:lnTo>
                <a:lnTo>
                  <a:pt x="0" y="0"/>
                </a:lnTo>
                <a:close/>
              </a:path>
            </a:pathLst>
          </a:custGeom>
          <a:blipFill>
            <a:blip r:embed="rId4"/>
            <a:stretch>
              <a:fillRect l="0" t="0" r="0" b="0"/>
            </a:stretch>
          </a:blipFill>
        </p:spPr>
      </p:sp>
      <p:sp>
        <p:nvSpPr>
          <p:cNvPr name="TextBox 7" id="7"/>
          <p:cNvSpPr txBox="true"/>
          <p:nvPr/>
        </p:nvSpPr>
        <p:spPr>
          <a:xfrm rot="0">
            <a:off x="2667000" y="546100"/>
            <a:ext cx="12954000" cy="1089026"/>
          </a:xfrm>
          <a:prstGeom prst="rect">
            <a:avLst/>
          </a:prstGeom>
        </p:spPr>
        <p:txBody>
          <a:bodyPr anchor="t" rtlCol="false" tIns="0" lIns="0" bIns="0" rIns="0">
            <a:spAutoFit/>
          </a:bodyPr>
          <a:lstStyle/>
          <a:p>
            <a:pPr algn="ctr">
              <a:lnSpc>
                <a:spcPts val="8000"/>
              </a:lnSpc>
            </a:pPr>
            <a:r>
              <a:rPr lang="en-US" sz="8000">
                <a:solidFill>
                  <a:srgbClr val="000001"/>
                </a:solidFill>
                <a:latin typeface="Bobby Jones"/>
                <a:ea typeface="Bobby Jones"/>
                <a:cs typeface="Bobby Jones"/>
                <a:sym typeface="Bobby Jones"/>
              </a:rPr>
              <a:t>Zdroje: </a:t>
            </a:r>
          </a:p>
        </p:txBody>
      </p:sp>
      <p:sp>
        <p:nvSpPr>
          <p:cNvPr name="Freeform 8" id="8"/>
          <p:cNvSpPr/>
          <p:nvPr/>
        </p:nvSpPr>
        <p:spPr>
          <a:xfrm flipH="false" flipV="false" rot="-9122583">
            <a:off x="13512051" y="9517430"/>
            <a:ext cx="749253" cy="326751"/>
          </a:xfrm>
          <a:custGeom>
            <a:avLst/>
            <a:gdLst/>
            <a:ahLst/>
            <a:cxnLst/>
            <a:rect r="r" b="b" t="t" l="l"/>
            <a:pathLst>
              <a:path h="326751" w="749253">
                <a:moveTo>
                  <a:pt x="0" y="0"/>
                </a:moveTo>
                <a:lnTo>
                  <a:pt x="749253" y="0"/>
                </a:lnTo>
                <a:lnTo>
                  <a:pt x="749253" y="326751"/>
                </a:lnTo>
                <a:lnTo>
                  <a:pt x="0" y="326751"/>
                </a:lnTo>
                <a:lnTo>
                  <a:pt x="0" y="0"/>
                </a:lnTo>
                <a:close/>
              </a:path>
            </a:pathLst>
          </a:custGeom>
          <a:blipFill>
            <a:blip r:embed="rId5"/>
            <a:stretch>
              <a:fillRect l="0" t="0" r="0" b="0"/>
            </a:stretch>
          </a:blipFill>
        </p:spPr>
      </p:sp>
    </p:spTree>
  </p:cSld>
  <p:clrMapOvr>
    <a:masterClrMapping/>
  </p:clrMapOvr>
  <p:transition spd="fast">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DAHOOJsYXNc</dc:identifier>
  <dcterms:modified xsi:type="dcterms:W3CDTF">2011-08-01T06:04:30Z</dcterms:modified>
  <cp:revision>1</cp:revision>
  <dc:title>Tajný svet vtákov v mestách</dc:title>
</cp:coreProperties>
</file>